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79" r:id="rId3"/>
    <p:sldId id="280" r:id="rId4"/>
    <p:sldId id="295" r:id="rId5"/>
    <p:sldId id="277" r:id="rId6"/>
    <p:sldId id="258" r:id="rId7"/>
    <p:sldId id="278" r:id="rId8"/>
    <p:sldId id="260" r:id="rId9"/>
    <p:sldId id="259" r:id="rId10"/>
    <p:sldId id="281" r:id="rId11"/>
    <p:sldId id="282" r:id="rId12"/>
    <p:sldId id="283" r:id="rId13"/>
    <p:sldId id="284" r:id="rId14"/>
    <p:sldId id="285" r:id="rId15"/>
    <p:sldId id="262" r:id="rId16"/>
    <p:sldId id="292" r:id="rId17"/>
    <p:sldId id="286" r:id="rId18"/>
    <p:sldId id="287" r:id="rId19"/>
    <p:sldId id="288" r:id="rId20"/>
    <p:sldId id="289" r:id="rId21"/>
    <p:sldId id="290" r:id="rId22"/>
    <p:sldId id="291" r:id="rId23"/>
    <p:sldId id="293" r:id="rId24"/>
    <p:sldId id="294" r:id="rId25"/>
    <p:sldId id="296" r:id="rId26"/>
    <p:sldId id="297" r:id="rId27"/>
    <p:sldId id="298" r:id="rId28"/>
    <p:sldId id="299" r:id="rId29"/>
    <p:sldId id="300" r:id="rId30"/>
    <p:sldId id="301" r:id="rId31"/>
    <p:sldId id="302" r:id="rId32"/>
    <p:sldId id="304" r:id="rId33"/>
    <p:sldId id="30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1" d="100"/>
          <a:sy n="71" d="100"/>
        </p:scale>
        <p:origin x="61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3D5B-6FF9-427F-BB58-6F62F75FB1F8}" type="datetimeFigureOut">
              <a:rPr lang="fr-FR" smtClean="0"/>
              <a:pPr/>
              <a:t>25/01/2021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4DD0F-3CC1-4AD7-98FB-32989A10EA9C}" type="slidenum">
              <a:rPr lang="fr-FR" smtClean="0"/>
              <a:pPr/>
              <a:t>‹#›</a:t>
            </a:fld>
            <a:endParaRPr lang="fr-FR"/>
          </a:p>
        </p:txBody>
      </p:sp>
    </p:spTree>
    <p:extLst>
      <p:ext uri="{BB962C8B-B14F-4D97-AF65-F5344CB8AC3E}">
        <p14:creationId xmlns:p14="http://schemas.microsoft.com/office/powerpoint/2010/main" val="386700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189297ED-8913-4B9E-A643-5566806D9B42}"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91EDB1E-36B5-4C66-85C6-3B4A4F4BDCD3}" type="datetime1">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E1C0705D-BFBA-43E0-90DC-FA208A342895}"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30908BCE-1A2E-4FB6-8F3A-86703D284D62}"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D1A129BD-B743-4997-B1FA-D1F30E9FC5B6}"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EC4FDB-8255-47E1-98B0-E334C62AA7BD}" type="datetime1">
              <a:rPr lang="en-US" smtClean="0"/>
              <a:pPr/>
              <a:t>1/25/2021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A59EC13-E2BF-40DC-860C-69D93D2E997F}" type="datetime1">
              <a:rPr lang="en-US" smtClean="0"/>
              <a:pPr/>
              <a:t>1/25/2021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12D9731-5559-4964-997B-E74CC172E06E}"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79C7EF9-7B5E-4355-929B-DFF747CA56D4}"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515EB7F-61B1-492E-8147-BBCC72297B1E}"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EC8ADE9E-3A39-4A70-B472-BCF0E6EA8275}" type="datetime1">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AD2DEAC-06A7-4647-9FF1-E3985B724519}" type="datetime1">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790CC30-0E27-4B45-8345-8618C1AB5A02}" type="datetime1">
              <a:rPr lang="en-US" smtClean="0"/>
              <a:pPr/>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FFFED0B2-E697-40FB-919B-0FA4B2075BEF}" type="datetime1">
              <a:rPr lang="en-US" smtClean="0"/>
              <a:pPr/>
              <a:t>1/25/2021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AD4A78D-74F9-4A54-BDF5-7BF8EEDAED5C}" type="datetime1">
              <a:rPr lang="en-US" smtClean="0"/>
              <a:pPr/>
              <a:t>1/25/2021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F46B3F4D-4A81-4AF3-A87E-A1C29F6A3112}" type="datetime1">
              <a:rPr lang="en-US" smtClean="0"/>
              <a:pPr/>
              <a:t>1/25/2021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4572CC8-4C17-4BF4-93AD-EC1738EF5A04}" type="datetime1">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510E85-04A7-4F49-A469-03538AACCD15}" type="datetime1">
              <a:rPr lang="en-US" smtClean="0"/>
              <a:pPr/>
              <a:t>1/25/2021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hyperlink" Target="http://www.eclipse.org/downloads/"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www.tomcat.apache.org/download-80.cgi/" TargetMode="External"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8080/test/test.html" TargetMode="External" /><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63874" y="1194216"/>
            <a:ext cx="8977586" cy="2167270"/>
          </a:xfrm>
        </p:spPr>
        <p:txBody>
          <a:bodyPr/>
          <a:lstStyle/>
          <a:p>
            <a:pPr algn="ctr"/>
            <a:r>
              <a:rPr lang="fr-FR" dirty="0"/>
              <a:t>POO - Avancée</a:t>
            </a:r>
          </a:p>
        </p:txBody>
      </p:sp>
      <p:sp>
        <p:nvSpPr>
          <p:cNvPr id="3" name="Sous-titre 2"/>
          <p:cNvSpPr>
            <a:spLocks noGrp="1"/>
          </p:cNvSpPr>
          <p:nvPr>
            <p:ph type="subTitle" idx="1"/>
          </p:nvPr>
        </p:nvSpPr>
        <p:spPr>
          <a:xfrm>
            <a:off x="1859290" y="3922999"/>
            <a:ext cx="8825658" cy="1841158"/>
          </a:xfrm>
        </p:spPr>
        <p:txBody>
          <a:bodyPr>
            <a:normAutofit/>
          </a:bodyPr>
          <a:lstStyle/>
          <a:p>
            <a:pPr algn="ctr"/>
            <a:r>
              <a:rPr lang="fr-FR" dirty="0">
                <a:solidFill>
                  <a:schemeClr val="tx1"/>
                </a:solidFill>
                <a:latin typeface="Aharoni" pitchFamily="2" charset="-79"/>
                <a:cs typeface="Aharoni" pitchFamily="2" charset="-79"/>
              </a:rPr>
              <a:t>Dr/</a:t>
            </a:r>
            <a:r>
              <a:rPr lang="fr-FR" dirty="0" err="1">
                <a:solidFill>
                  <a:schemeClr val="tx1"/>
                </a:solidFill>
                <a:latin typeface="Aharoni" pitchFamily="2" charset="-79"/>
                <a:cs typeface="Aharoni" pitchFamily="2" charset="-79"/>
              </a:rPr>
              <a:t>Ing</a:t>
            </a:r>
            <a:r>
              <a:rPr lang="fr-FR" dirty="0">
                <a:solidFill>
                  <a:schemeClr val="tx1"/>
                </a:solidFill>
                <a:latin typeface="Aharoni" pitchFamily="2" charset="-79"/>
                <a:cs typeface="Aharoni" pitchFamily="2" charset="-79"/>
              </a:rPr>
              <a:t>. BERNABE BATCHAKUI</a:t>
            </a:r>
          </a:p>
          <a:p>
            <a:pPr algn="ctr"/>
            <a:r>
              <a:rPr lang="fr-FR" dirty="0">
                <a:solidFill>
                  <a:schemeClr val="tx1"/>
                </a:solidFill>
                <a:latin typeface="Aharoni" pitchFamily="2" charset="-79"/>
                <a:cs typeface="Aharoni" pitchFamily="2" charset="-79"/>
              </a:rPr>
              <a:t>Charge de cours-</a:t>
            </a:r>
            <a:r>
              <a:rPr lang="fr-FR" dirty="0" err="1">
                <a:solidFill>
                  <a:schemeClr val="tx1"/>
                </a:solidFill>
                <a:latin typeface="Aharoni" pitchFamily="2" charset="-79"/>
                <a:cs typeface="Aharoni" pitchFamily="2" charset="-79"/>
              </a:rPr>
              <a:t>ensp</a:t>
            </a:r>
            <a:r>
              <a:rPr lang="fr-FR" dirty="0">
                <a:solidFill>
                  <a:schemeClr val="tx1"/>
                </a:solidFill>
                <a:latin typeface="Aharoni" pitchFamily="2" charset="-79"/>
                <a:cs typeface="Aharoni" pitchFamily="2" charset="-79"/>
              </a:rPr>
              <a:t>/Uy1</a:t>
            </a:r>
          </a:p>
          <a:p>
            <a:pPr algn="ctr"/>
            <a:endParaRPr lang="fr-FR" dirty="0">
              <a:solidFill>
                <a:schemeClr val="tx1"/>
              </a:solidFill>
            </a:endParaRPr>
          </a:p>
          <a:p>
            <a:pPr algn="ctr"/>
            <a:endParaRPr lang="fr-FR" dirty="0">
              <a:solidFill>
                <a:schemeClr val="tx1"/>
              </a:solidFill>
            </a:endParaRPr>
          </a:p>
        </p:txBody>
      </p:sp>
    </p:spTree>
    <p:extLst>
      <p:ext uri="{BB962C8B-B14F-4D97-AF65-F5344CB8AC3E}">
        <p14:creationId xmlns:p14="http://schemas.microsoft.com/office/powerpoint/2010/main" val="1369817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9287153" cy="744775"/>
          </a:xfrm>
        </p:spPr>
        <p:txBody>
          <a:bodyPr/>
          <a:lstStyle/>
          <a:p>
            <a:r>
              <a:rPr lang="fr-FR" sz="3200" dirty="0"/>
              <a:t>Principe de fonctionnement </a:t>
            </a:r>
            <a:r>
              <a:rPr lang="fr-FR" sz="3200" dirty="0">
                <a:solidFill>
                  <a:schemeClr val="accent3">
                    <a:lumMod val="60000"/>
                    <a:lumOff val="40000"/>
                  </a:schemeClr>
                </a:solidFill>
              </a:rPr>
              <a:t>----Détails</a:t>
            </a:r>
          </a:p>
        </p:txBody>
      </p:sp>
      <p:sp>
        <p:nvSpPr>
          <p:cNvPr id="12" name="ZoneTexte 11"/>
          <p:cNvSpPr txBox="1"/>
          <p:nvPr/>
        </p:nvSpPr>
        <p:spPr>
          <a:xfrm>
            <a:off x="729343" y="1620380"/>
            <a:ext cx="9046028" cy="369332"/>
          </a:xfrm>
          <a:prstGeom prst="rect">
            <a:avLst/>
          </a:prstGeom>
          <a:noFill/>
        </p:spPr>
        <p:txBody>
          <a:bodyPr wrap="square" rtlCol="0">
            <a:spAutoFit/>
          </a:bodyPr>
          <a:lstStyle/>
          <a:p>
            <a:r>
              <a:rPr lang="fr-FR" dirty="0"/>
              <a:t>1 – Le Client (vous ou Moi) envoi sa requête HTTP au Serveur d’application.</a:t>
            </a:r>
          </a:p>
        </p:txBody>
      </p:sp>
      <p:pic>
        <p:nvPicPr>
          <p:cNvPr id="2050" name="Picture 2"/>
          <p:cNvPicPr>
            <a:picLocks noChangeAspect="1" noChangeArrowheads="1"/>
          </p:cNvPicPr>
          <p:nvPr/>
        </p:nvPicPr>
        <p:blipFill>
          <a:blip r:embed="rId2"/>
          <a:srcRect l="23008" t="21463" b="25984"/>
          <a:stretch>
            <a:fillRect/>
          </a:stretch>
        </p:blipFill>
        <p:spPr bwMode="auto">
          <a:xfrm>
            <a:off x="1304694" y="2040673"/>
            <a:ext cx="9266664" cy="4142413"/>
          </a:xfrm>
          <a:prstGeom prst="rect">
            <a:avLst/>
          </a:prstGeom>
          <a:noFill/>
          <a:ln w="9525">
            <a:noFill/>
            <a:miter lim="800000"/>
            <a:headEnd/>
            <a:tailEnd/>
          </a:ln>
          <a:effectLst/>
        </p:spPr>
      </p:pic>
      <p:sp>
        <p:nvSpPr>
          <p:cNvPr id="6" name="ZoneTexte 5"/>
          <p:cNvSpPr txBox="1"/>
          <p:nvPr/>
        </p:nvSpPr>
        <p:spPr>
          <a:xfrm>
            <a:off x="3331042" y="6183085"/>
            <a:ext cx="5562587" cy="338554"/>
          </a:xfrm>
          <a:prstGeom prst="rect">
            <a:avLst/>
          </a:prstGeom>
          <a:noFill/>
        </p:spPr>
        <p:txBody>
          <a:bodyPr wrap="square" rtlCol="0">
            <a:spAutoFit/>
          </a:bodyPr>
          <a:lstStyle/>
          <a:p>
            <a:r>
              <a:rPr lang="fr-FR" sz="1600" dirty="0"/>
              <a:t>[MOOC  Open </a:t>
            </a:r>
            <a:r>
              <a:rPr lang="fr-FR" sz="1600" dirty="0" err="1"/>
              <a:t>ClassRom</a:t>
            </a:r>
            <a:r>
              <a:rPr lang="fr-FR" sz="1600" dirty="0"/>
              <a:t> site web avec Java </a:t>
            </a:r>
            <a:r>
              <a:rPr lang="fr-FR" sz="1600" dirty="0" err="1"/>
              <a:t>ee</a:t>
            </a:r>
            <a:r>
              <a:rPr lang="fr-FR" sz="1600" dirty="0"/>
              <a:t>]</a:t>
            </a:r>
          </a:p>
        </p:txBody>
      </p:sp>
    </p:spTree>
    <p:extLst>
      <p:ext uri="{BB962C8B-B14F-4D97-AF65-F5344CB8AC3E}">
        <p14:creationId xmlns:p14="http://schemas.microsoft.com/office/powerpoint/2010/main" val="256104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9287153" cy="744775"/>
          </a:xfrm>
        </p:spPr>
        <p:txBody>
          <a:bodyPr/>
          <a:lstStyle/>
          <a:p>
            <a:r>
              <a:rPr lang="fr-FR" sz="3200" dirty="0"/>
              <a:t>Principe de fonctionnement </a:t>
            </a:r>
            <a:r>
              <a:rPr lang="fr-FR" sz="3200" dirty="0">
                <a:solidFill>
                  <a:schemeClr val="accent3">
                    <a:lumMod val="60000"/>
                    <a:lumOff val="40000"/>
                  </a:schemeClr>
                </a:solidFill>
              </a:rPr>
              <a:t>----Détails</a:t>
            </a:r>
          </a:p>
        </p:txBody>
      </p:sp>
      <p:sp>
        <p:nvSpPr>
          <p:cNvPr id="12" name="ZoneTexte 11"/>
          <p:cNvSpPr txBox="1"/>
          <p:nvPr/>
        </p:nvSpPr>
        <p:spPr>
          <a:xfrm>
            <a:off x="696686" y="1555062"/>
            <a:ext cx="10646228" cy="646331"/>
          </a:xfrm>
          <a:prstGeom prst="rect">
            <a:avLst/>
          </a:prstGeom>
          <a:noFill/>
        </p:spPr>
        <p:txBody>
          <a:bodyPr wrap="square" rtlCol="0">
            <a:spAutoFit/>
          </a:bodyPr>
          <a:lstStyle/>
          <a:p>
            <a:r>
              <a:rPr lang="fr-FR" dirty="0"/>
              <a:t>2 – Le serveur d'application est découpé en deux parties : </a:t>
            </a:r>
            <a:r>
              <a:rPr lang="fr-FR" b="1" dirty="0"/>
              <a:t>le serveur HTTP </a:t>
            </a:r>
            <a:r>
              <a:rPr lang="fr-FR" dirty="0"/>
              <a:t>d'un côté et le </a:t>
            </a:r>
            <a:r>
              <a:rPr lang="fr-FR" b="1" dirty="0"/>
              <a:t>conteneur</a:t>
            </a:r>
            <a:r>
              <a:rPr lang="fr-FR" dirty="0"/>
              <a:t>. Le serveur HTTP reçoit le requête HTTP, la lit la découpe puis envoi au conteneur.</a:t>
            </a:r>
          </a:p>
        </p:txBody>
      </p:sp>
      <p:pic>
        <p:nvPicPr>
          <p:cNvPr id="3074" name="Picture 2"/>
          <p:cNvPicPr>
            <a:picLocks noChangeAspect="1" noChangeArrowheads="1"/>
          </p:cNvPicPr>
          <p:nvPr/>
        </p:nvPicPr>
        <p:blipFill>
          <a:blip r:embed="rId2"/>
          <a:srcRect l="21870" t="21463" r="11111" b="20000"/>
          <a:stretch>
            <a:fillRect/>
          </a:stretch>
        </p:blipFill>
        <p:spPr bwMode="auto">
          <a:xfrm>
            <a:off x="2198914" y="2202477"/>
            <a:ext cx="7630885" cy="4165667"/>
          </a:xfrm>
          <a:prstGeom prst="rect">
            <a:avLst/>
          </a:prstGeom>
          <a:noFill/>
          <a:ln w="9525">
            <a:noFill/>
            <a:miter lim="800000"/>
            <a:headEnd/>
            <a:tailEnd/>
          </a:ln>
          <a:effectLst/>
        </p:spPr>
      </p:pic>
      <p:sp>
        <p:nvSpPr>
          <p:cNvPr id="6" name="ZoneTexte 5"/>
          <p:cNvSpPr txBox="1"/>
          <p:nvPr/>
        </p:nvSpPr>
        <p:spPr>
          <a:xfrm>
            <a:off x="3505202" y="6346371"/>
            <a:ext cx="4996541" cy="338554"/>
          </a:xfrm>
          <a:prstGeom prst="rect">
            <a:avLst/>
          </a:prstGeom>
          <a:noFill/>
        </p:spPr>
        <p:txBody>
          <a:bodyPr wrap="square" rtlCol="0">
            <a:spAutoFit/>
          </a:bodyPr>
          <a:lstStyle/>
          <a:p>
            <a:r>
              <a:rPr lang="fr-FR" sz="1600" dirty="0"/>
              <a:t>[MOOC Open </a:t>
            </a:r>
            <a:r>
              <a:rPr lang="fr-FR" sz="1600" dirty="0" err="1"/>
              <a:t>ClassRom</a:t>
            </a:r>
            <a:r>
              <a:rPr lang="fr-FR" sz="1600" dirty="0"/>
              <a:t> site web avec Java </a:t>
            </a:r>
            <a:r>
              <a:rPr lang="fr-FR" sz="1600" dirty="0" err="1"/>
              <a:t>ee</a:t>
            </a:r>
            <a:r>
              <a:rPr lang="fr-FR" sz="1600" dirty="0"/>
              <a:t>]</a:t>
            </a:r>
          </a:p>
        </p:txBody>
      </p:sp>
    </p:spTree>
    <p:extLst>
      <p:ext uri="{BB962C8B-B14F-4D97-AF65-F5344CB8AC3E}">
        <p14:creationId xmlns:p14="http://schemas.microsoft.com/office/powerpoint/2010/main" val="256104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9287153" cy="744775"/>
          </a:xfrm>
        </p:spPr>
        <p:txBody>
          <a:bodyPr/>
          <a:lstStyle/>
          <a:p>
            <a:r>
              <a:rPr lang="fr-FR" sz="3200" dirty="0"/>
              <a:t>Principe de fonctionnement </a:t>
            </a:r>
            <a:r>
              <a:rPr lang="fr-FR" sz="3200" dirty="0">
                <a:solidFill>
                  <a:schemeClr val="accent3">
                    <a:lumMod val="60000"/>
                    <a:lumOff val="40000"/>
                  </a:schemeClr>
                </a:solidFill>
              </a:rPr>
              <a:t>----Détails</a:t>
            </a:r>
          </a:p>
        </p:txBody>
      </p:sp>
      <p:sp>
        <p:nvSpPr>
          <p:cNvPr id="12" name="ZoneTexte 11"/>
          <p:cNvSpPr txBox="1"/>
          <p:nvPr/>
        </p:nvSpPr>
        <p:spPr>
          <a:xfrm>
            <a:off x="696686" y="1555062"/>
            <a:ext cx="10646228" cy="369332"/>
          </a:xfrm>
          <a:prstGeom prst="rect">
            <a:avLst/>
          </a:prstGeom>
          <a:noFill/>
        </p:spPr>
        <p:txBody>
          <a:bodyPr wrap="square" rtlCol="0">
            <a:spAutoFit/>
          </a:bodyPr>
          <a:lstStyle/>
          <a:p>
            <a:r>
              <a:rPr lang="fr-FR" dirty="0"/>
              <a:t>2 –Le conteneur a pour rôle d’exécuter votre code JEE.</a:t>
            </a:r>
          </a:p>
        </p:txBody>
      </p:sp>
      <p:pic>
        <p:nvPicPr>
          <p:cNvPr id="4098" name="Picture 2"/>
          <p:cNvPicPr>
            <a:picLocks noChangeAspect="1" noChangeArrowheads="1"/>
          </p:cNvPicPr>
          <p:nvPr/>
        </p:nvPicPr>
        <p:blipFill>
          <a:blip r:embed="rId2"/>
          <a:srcRect l="21870" t="22114" r="12195" b="7772"/>
          <a:stretch>
            <a:fillRect/>
          </a:stretch>
        </p:blipFill>
        <p:spPr bwMode="auto">
          <a:xfrm>
            <a:off x="1905000" y="1998988"/>
            <a:ext cx="6546031" cy="4350569"/>
          </a:xfrm>
          <a:prstGeom prst="rect">
            <a:avLst/>
          </a:prstGeom>
          <a:noFill/>
          <a:ln w="9525">
            <a:noFill/>
            <a:miter lim="800000"/>
            <a:headEnd/>
            <a:tailEnd/>
          </a:ln>
          <a:effectLst/>
        </p:spPr>
      </p:pic>
      <p:sp>
        <p:nvSpPr>
          <p:cNvPr id="6" name="ZoneTexte 5"/>
          <p:cNvSpPr txBox="1"/>
          <p:nvPr/>
        </p:nvSpPr>
        <p:spPr>
          <a:xfrm>
            <a:off x="2677888" y="6368143"/>
            <a:ext cx="4996541" cy="338554"/>
          </a:xfrm>
          <a:prstGeom prst="rect">
            <a:avLst/>
          </a:prstGeom>
          <a:noFill/>
        </p:spPr>
        <p:txBody>
          <a:bodyPr wrap="square" rtlCol="0">
            <a:spAutoFit/>
          </a:bodyPr>
          <a:lstStyle/>
          <a:p>
            <a:r>
              <a:rPr lang="fr-FR" sz="1600" dirty="0"/>
              <a:t>[MOOC Open </a:t>
            </a:r>
            <a:r>
              <a:rPr lang="fr-FR" sz="1600" dirty="0" err="1"/>
              <a:t>ClassRom</a:t>
            </a:r>
            <a:r>
              <a:rPr lang="fr-FR" sz="1600" dirty="0"/>
              <a:t> site web avec Java </a:t>
            </a:r>
            <a:r>
              <a:rPr lang="fr-FR" sz="1600" dirty="0" err="1"/>
              <a:t>ee</a:t>
            </a:r>
            <a:r>
              <a:rPr lang="fr-FR" sz="1600" dirty="0"/>
              <a:t>]</a:t>
            </a:r>
          </a:p>
        </p:txBody>
      </p:sp>
    </p:spTree>
    <p:extLst>
      <p:ext uri="{BB962C8B-B14F-4D97-AF65-F5344CB8AC3E}">
        <p14:creationId xmlns:p14="http://schemas.microsoft.com/office/powerpoint/2010/main" val="256104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9287153" cy="744775"/>
          </a:xfrm>
        </p:spPr>
        <p:txBody>
          <a:bodyPr/>
          <a:lstStyle/>
          <a:p>
            <a:r>
              <a:rPr lang="fr-FR" sz="3200" dirty="0"/>
              <a:t>Principe de fonctionnement </a:t>
            </a:r>
            <a:r>
              <a:rPr lang="fr-FR" sz="3200" dirty="0">
                <a:solidFill>
                  <a:schemeClr val="accent3">
                    <a:lumMod val="60000"/>
                    <a:lumOff val="40000"/>
                  </a:schemeClr>
                </a:solidFill>
              </a:rPr>
              <a:t>----Détails</a:t>
            </a:r>
          </a:p>
        </p:txBody>
      </p:sp>
      <p:sp>
        <p:nvSpPr>
          <p:cNvPr id="12" name="ZoneTexte 11"/>
          <p:cNvSpPr txBox="1"/>
          <p:nvPr/>
        </p:nvSpPr>
        <p:spPr>
          <a:xfrm>
            <a:off x="696685" y="1555062"/>
            <a:ext cx="11005457" cy="646331"/>
          </a:xfrm>
          <a:prstGeom prst="rect">
            <a:avLst/>
          </a:prstGeom>
          <a:noFill/>
        </p:spPr>
        <p:txBody>
          <a:bodyPr wrap="square" rtlCol="0">
            <a:spAutoFit/>
          </a:bodyPr>
          <a:lstStyle/>
          <a:p>
            <a:r>
              <a:rPr lang="fr-FR" dirty="0"/>
              <a:t>2 –Comme serveur d’application, il en existe plusieurs mais nous allons utiliser </a:t>
            </a:r>
          </a:p>
          <a:p>
            <a:r>
              <a:rPr lang="fr-FR" b="1" dirty="0"/>
              <a:t>Apache TOMCAT</a:t>
            </a:r>
            <a:r>
              <a:rPr lang="fr-FR" dirty="0"/>
              <a:t>.</a:t>
            </a:r>
          </a:p>
        </p:txBody>
      </p:sp>
      <p:pic>
        <p:nvPicPr>
          <p:cNvPr id="5122" name="Picture 2"/>
          <p:cNvPicPr>
            <a:picLocks noChangeAspect="1" noChangeArrowheads="1"/>
          </p:cNvPicPr>
          <p:nvPr/>
        </p:nvPicPr>
        <p:blipFill>
          <a:blip r:embed="rId2"/>
          <a:srcRect l="21626" t="21073" r="15122" b="6992"/>
          <a:stretch>
            <a:fillRect/>
          </a:stretch>
        </p:blipFill>
        <p:spPr bwMode="auto">
          <a:xfrm>
            <a:off x="827310" y="2248232"/>
            <a:ext cx="5018314" cy="385865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l="32764" t="46829" r="13171" b="21821"/>
          <a:stretch>
            <a:fillRect/>
          </a:stretch>
        </p:blipFill>
        <p:spPr bwMode="auto">
          <a:xfrm>
            <a:off x="5921830" y="3581401"/>
            <a:ext cx="5283215" cy="2536372"/>
          </a:xfrm>
          <a:prstGeom prst="rect">
            <a:avLst/>
          </a:prstGeom>
          <a:noFill/>
          <a:ln w="9525">
            <a:noFill/>
            <a:miter lim="800000"/>
            <a:headEnd/>
            <a:tailEnd/>
          </a:ln>
          <a:effectLst/>
        </p:spPr>
      </p:pic>
      <p:sp>
        <p:nvSpPr>
          <p:cNvPr id="7" name="ZoneTexte 6"/>
          <p:cNvSpPr txBox="1"/>
          <p:nvPr/>
        </p:nvSpPr>
        <p:spPr>
          <a:xfrm>
            <a:off x="783773" y="6128657"/>
            <a:ext cx="4996541" cy="338554"/>
          </a:xfrm>
          <a:prstGeom prst="rect">
            <a:avLst/>
          </a:prstGeom>
          <a:noFill/>
        </p:spPr>
        <p:txBody>
          <a:bodyPr wrap="square" rtlCol="0">
            <a:spAutoFit/>
          </a:bodyPr>
          <a:lstStyle/>
          <a:p>
            <a:r>
              <a:rPr lang="fr-FR" sz="1600" dirty="0"/>
              <a:t>[MOOC Open </a:t>
            </a:r>
            <a:r>
              <a:rPr lang="fr-FR" sz="1600" dirty="0" err="1"/>
              <a:t>ClassRom</a:t>
            </a:r>
            <a:r>
              <a:rPr lang="fr-FR" sz="1600" dirty="0"/>
              <a:t> site web avec Java </a:t>
            </a:r>
            <a:r>
              <a:rPr lang="fr-FR" sz="1600" dirty="0" err="1"/>
              <a:t>ee</a:t>
            </a:r>
            <a:r>
              <a:rPr lang="fr-FR" sz="1600" dirty="0"/>
              <a:t>]</a:t>
            </a:r>
          </a:p>
        </p:txBody>
      </p:sp>
    </p:spTree>
    <p:extLst>
      <p:ext uri="{BB962C8B-B14F-4D97-AF65-F5344CB8AC3E}">
        <p14:creationId xmlns:p14="http://schemas.microsoft.com/office/powerpoint/2010/main" val="256104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9287153" cy="744775"/>
          </a:xfrm>
        </p:spPr>
        <p:txBody>
          <a:bodyPr/>
          <a:lstStyle/>
          <a:p>
            <a:r>
              <a:rPr lang="fr-FR" sz="3200" dirty="0"/>
              <a:t>Principe de fonctionnement </a:t>
            </a:r>
            <a:r>
              <a:rPr lang="fr-FR" sz="3200" dirty="0">
                <a:solidFill>
                  <a:schemeClr val="accent3">
                    <a:lumMod val="60000"/>
                    <a:lumOff val="40000"/>
                  </a:schemeClr>
                </a:solidFill>
              </a:rPr>
              <a:t>----Détails</a:t>
            </a:r>
          </a:p>
        </p:txBody>
      </p:sp>
      <p:sp>
        <p:nvSpPr>
          <p:cNvPr id="12" name="ZoneTexte 11"/>
          <p:cNvSpPr txBox="1"/>
          <p:nvPr/>
        </p:nvSpPr>
        <p:spPr>
          <a:xfrm>
            <a:off x="696685" y="1555062"/>
            <a:ext cx="8839201" cy="369332"/>
          </a:xfrm>
          <a:prstGeom prst="rect">
            <a:avLst/>
          </a:prstGeom>
          <a:noFill/>
        </p:spPr>
        <p:txBody>
          <a:bodyPr wrap="square" rtlCol="0">
            <a:spAutoFit/>
          </a:bodyPr>
          <a:lstStyle/>
          <a:p>
            <a:r>
              <a:rPr lang="fr-FR" dirty="0"/>
              <a:t>3 –Serveur d’application (TOMCAT) va envoyer la réponse HTTP au client</a:t>
            </a:r>
          </a:p>
        </p:txBody>
      </p:sp>
      <p:pic>
        <p:nvPicPr>
          <p:cNvPr id="6146" name="Picture 2"/>
          <p:cNvPicPr>
            <a:picLocks noChangeAspect="1" noChangeArrowheads="1"/>
          </p:cNvPicPr>
          <p:nvPr/>
        </p:nvPicPr>
        <p:blipFill>
          <a:blip r:embed="rId2"/>
          <a:srcRect l="21301" t="18992" r="12439" b="7512"/>
          <a:stretch>
            <a:fillRect/>
          </a:stretch>
        </p:blipFill>
        <p:spPr bwMode="auto">
          <a:xfrm>
            <a:off x="1077683" y="1974070"/>
            <a:ext cx="6117770" cy="4241154"/>
          </a:xfrm>
          <a:prstGeom prst="rect">
            <a:avLst/>
          </a:prstGeom>
          <a:noFill/>
          <a:ln w="9525">
            <a:noFill/>
            <a:miter lim="800000"/>
            <a:headEnd/>
            <a:tailEnd/>
          </a:ln>
          <a:effectLst/>
        </p:spPr>
      </p:pic>
      <p:sp>
        <p:nvSpPr>
          <p:cNvPr id="10" name="ZoneTexte 9"/>
          <p:cNvSpPr txBox="1"/>
          <p:nvPr/>
        </p:nvSpPr>
        <p:spPr>
          <a:xfrm>
            <a:off x="7304313" y="2460172"/>
            <a:ext cx="4125686" cy="3785652"/>
          </a:xfrm>
          <a:prstGeom prst="rect">
            <a:avLst/>
          </a:prstGeom>
          <a:solidFill>
            <a:schemeClr val="accent3">
              <a:lumMod val="75000"/>
            </a:schemeClr>
          </a:solidFill>
        </p:spPr>
        <p:txBody>
          <a:bodyPr wrap="square" rtlCol="0">
            <a:spAutoFit/>
          </a:bodyPr>
          <a:lstStyle/>
          <a:p>
            <a:pPr algn="just"/>
            <a:r>
              <a:rPr lang="fr-FR" sz="1600" b="1" dirty="0"/>
              <a:t>Notes de résumé</a:t>
            </a:r>
          </a:p>
          <a:p>
            <a:pPr algn="just">
              <a:buFont typeface="Wingdings" pitchFamily="2" charset="2"/>
              <a:buChar char="§"/>
            </a:pPr>
            <a:r>
              <a:rPr lang="fr-FR" sz="1600" dirty="0"/>
              <a:t>Pour faire du JEE, il faut connaitre du </a:t>
            </a:r>
            <a:r>
              <a:rPr lang="fr-FR" sz="1600" b="1" dirty="0"/>
              <a:t>JAVA</a:t>
            </a:r>
          </a:p>
          <a:p>
            <a:pPr algn="just">
              <a:buFont typeface="Wingdings" pitchFamily="2" charset="2"/>
              <a:buChar char="§"/>
            </a:pPr>
            <a:r>
              <a:rPr lang="fr-FR" sz="1600" dirty="0"/>
              <a:t> On retrouve JEE dans de très grandes entreprises pour la création d’applications web. Même aussi dans certains petites entreprises.</a:t>
            </a:r>
          </a:p>
          <a:p>
            <a:pPr algn="just">
              <a:buFont typeface="Wingdings" pitchFamily="2" charset="2"/>
              <a:buChar char="§"/>
            </a:pPr>
            <a:r>
              <a:rPr lang="fr-FR" sz="1600" dirty="0"/>
              <a:t>Le principe de JEE est celui du Web: le client envoi une requête HTTP au serveur qui génère une page HTML puis envoi une réponse HTTP au client.</a:t>
            </a:r>
          </a:p>
          <a:p>
            <a:pPr algn="just">
              <a:buFont typeface="Wingdings" pitchFamily="2" charset="2"/>
              <a:buChar char="§"/>
            </a:pPr>
            <a:r>
              <a:rPr lang="fr-FR" sz="1600" dirty="0"/>
              <a:t>Comme serveur, nous allons utiliser </a:t>
            </a:r>
            <a:r>
              <a:rPr lang="fr-FR" sz="1600" b="1" dirty="0"/>
              <a:t>Apache TOMCAT </a:t>
            </a:r>
            <a:r>
              <a:rPr lang="fr-FR" sz="1600" dirty="0"/>
              <a:t>qui est un logiciel open source libre, gratuit et facile à utiliser.</a:t>
            </a:r>
          </a:p>
        </p:txBody>
      </p:sp>
      <p:sp>
        <p:nvSpPr>
          <p:cNvPr id="7" name="ZoneTexte 6"/>
          <p:cNvSpPr txBox="1"/>
          <p:nvPr/>
        </p:nvSpPr>
        <p:spPr>
          <a:xfrm>
            <a:off x="1230087" y="6248400"/>
            <a:ext cx="5421086" cy="338554"/>
          </a:xfrm>
          <a:prstGeom prst="rect">
            <a:avLst/>
          </a:prstGeom>
          <a:noFill/>
        </p:spPr>
        <p:txBody>
          <a:bodyPr wrap="square" rtlCol="0">
            <a:spAutoFit/>
          </a:bodyPr>
          <a:lstStyle/>
          <a:p>
            <a:r>
              <a:rPr lang="fr-FR" sz="1600" dirty="0"/>
              <a:t>[Voir MOOC Open </a:t>
            </a:r>
            <a:r>
              <a:rPr lang="fr-FR" sz="1600" dirty="0" err="1"/>
              <a:t>ClassRom</a:t>
            </a:r>
            <a:r>
              <a:rPr lang="fr-FR" sz="1600" dirty="0"/>
              <a:t> site web avec Java </a:t>
            </a:r>
            <a:r>
              <a:rPr lang="fr-FR" sz="1600" dirty="0" err="1"/>
              <a:t>ee</a:t>
            </a:r>
            <a:r>
              <a:rPr lang="fr-FR" sz="1600" dirty="0"/>
              <a:t>]</a:t>
            </a:r>
          </a:p>
        </p:txBody>
      </p:sp>
    </p:spTree>
    <p:extLst>
      <p:ext uri="{BB962C8B-B14F-4D97-AF65-F5344CB8AC3E}">
        <p14:creationId xmlns:p14="http://schemas.microsoft.com/office/powerpoint/2010/main" val="2561043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11" name="Titre 1"/>
          <p:cNvSpPr>
            <a:spLocks noGrp="1"/>
          </p:cNvSpPr>
          <p:nvPr>
            <p:ph type="title"/>
          </p:nvPr>
        </p:nvSpPr>
        <p:spPr>
          <a:xfrm>
            <a:off x="509990" y="956660"/>
            <a:ext cx="9287153" cy="744775"/>
          </a:xfrm>
        </p:spPr>
        <p:txBody>
          <a:bodyPr/>
          <a:lstStyle/>
          <a:p>
            <a:r>
              <a:rPr lang="fr-FR" sz="3200" dirty="0"/>
              <a:t>Modèle MVC</a:t>
            </a:r>
            <a:endParaRPr lang="fr-FR" sz="3200" dirty="0">
              <a:solidFill>
                <a:schemeClr val="accent3">
                  <a:lumMod val="60000"/>
                  <a:lumOff val="40000"/>
                </a:schemeClr>
              </a:solidFill>
            </a:endParaRPr>
          </a:p>
        </p:txBody>
      </p:sp>
      <p:sp>
        <p:nvSpPr>
          <p:cNvPr id="14" name="ZoneTexte 13"/>
          <p:cNvSpPr txBox="1"/>
          <p:nvPr/>
        </p:nvSpPr>
        <p:spPr>
          <a:xfrm>
            <a:off x="620485" y="1578429"/>
            <a:ext cx="9971315" cy="4154984"/>
          </a:xfrm>
          <a:prstGeom prst="rect">
            <a:avLst/>
          </a:prstGeom>
          <a:noFill/>
        </p:spPr>
        <p:txBody>
          <a:bodyPr wrap="square" rtlCol="0">
            <a:spAutoFit/>
          </a:bodyPr>
          <a:lstStyle/>
          <a:p>
            <a:pPr algn="just"/>
            <a:r>
              <a:rPr lang="fr-FR" sz="2400" dirty="0"/>
              <a:t>En anglais </a:t>
            </a:r>
            <a:r>
              <a:rPr lang="fr-FR" sz="2400" i="1" dirty="0"/>
              <a:t>design pattern</a:t>
            </a:r>
            <a:r>
              <a:rPr lang="fr-FR" sz="2400" dirty="0"/>
              <a:t>, un modèle de conception (ou encore patron de conception) est une simple </a:t>
            </a:r>
            <a:r>
              <a:rPr lang="fr-FR" sz="2400" b="1" dirty="0"/>
              <a:t>bonne pratique</a:t>
            </a:r>
            <a:r>
              <a:rPr lang="fr-FR" sz="2400" dirty="0"/>
              <a:t>, qui répond à un problème de conception d'une application. C'est en quelque sorte une ligne de conduite qui permet de décrire les grandes lignes d'une solution. </a:t>
            </a:r>
          </a:p>
          <a:p>
            <a:pPr algn="just"/>
            <a:r>
              <a:rPr lang="fr-FR" sz="2400" dirty="0"/>
              <a:t>De tels modèles sont issus de l'expérience des concepteurs et développeurs d'applications : c'est en effet</a:t>
            </a:r>
            <a:br>
              <a:rPr lang="fr-FR" sz="2400" dirty="0"/>
            </a:br>
            <a:r>
              <a:rPr lang="fr-FR" sz="2400" dirty="0"/>
              <a:t>uniquement après une certaine période d'utilisation que peuvent être mises en évidence des pratiques plus efficaces que</a:t>
            </a:r>
            <a:br>
              <a:rPr lang="fr-FR" sz="2400" dirty="0"/>
            </a:br>
            <a:r>
              <a:rPr lang="fr-FR" sz="2400" dirty="0"/>
              <a:t>d'autres, pratiques qui sont alors structurées en modèles et considérées comme </a:t>
            </a:r>
            <a:r>
              <a:rPr lang="fr-FR" sz="2400" b="1" dirty="0"/>
              <a:t>standard</a:t>
            </a:r>
            <a:r>
              <a:rPr lang="fr-FR" sz="2400" dirty="0"/>
              <a:t>.</a:t>
            </a:r>
          </a:p>
        </p:txBody>
      </p:sp>
    </p:spTree>
    <p:extLst>
      <p:ext uri="{BB962C8B-B14F-4D97-AF65-F5344CB8AC3E}">
        <p14:creationId xmlns:p14="http://schemas.microsoft.com/office/powerpoint/2010/main" val="140286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sz="half" idx="2"/>
          </p:nvPr>
        </p:nvPicPr>
        <p:blipFill>
          <a:blip r:embed="rId2"/>
          <a:stretch>
            <a:fillRect/>
          </a:stretch>
        </p:blipFill>
        <p:spPr>
          <a:xfrm>
            <a:off x="555171" y="2440754"/>
            <a:ext cx="5943600" cy="4003588"/>
          </a:xfrm>
          <a:prstGeom prst="rect">
            <a:avLst/>
          </a:prstGeom>
        </p:spPr>
      </p:pic>
      <p:sp>
        <p:nvSpPr>
          <p:cNvPr id="6" name="Espace réservé du contenu 5"/>
          <p:cNvSpPr>
            <a:spLocks noGrp="1"/>
          </p:cNvSpPr>
          <p:nvPr>
            <p:ph sz="quarter" idx="4"/>
          </p:nvPr>
        </p:nvSpPr>
        <p:spPr>
          <a:xfrm>
            <a:off x="6487886" y="2157724"/>
            <a:ext cx="4267200" cy="3859127"/>
          </a:xfrm>
        </p:spPr>
        <p:txBody>
          <a:bodyPr>
            <a:normAutofit fontScale="62500" lnSpcReduction="20000"/>
          </a:bodyPr>
          <a:lstStyle/>
          <a:p>
            <a:pPr marL="0" indent="0" algn="just">
              <a:buNone/>
            </a:pPr>
            <a:endParaRPr lang="fr-FR" sz="2600" dirty="0"/>
          </a:p>
          <a:p>
            <a:pPr algn="just"/>
            <a:r>
              <a:rPr lang="fr-FR" sz="2900" dirty="0"/>
              <a:t>la couche </a:t>
            </a:r>
            <a:r>
              <a:rPr lang="fr-FR" sz="2900" b="1" dirty="0"/>
              <a:t>M</a:t>
            </a:r>
            <a:r>
              <a:rPr lang="fr-FR" sz="2900" dirty="0"/>
              <a:t>odèle se charge des traitements à effectuer sur les données et de leur stockage, elle est constituée d’objets Java;</a:t>
            </a:r>
          </a:p>
          <a:p>
            <a:pPr algn="just"/>
            <a:r>
              <a:rPr lang="fr-FR" sz="2900" dirty="0"/>
              <a:t>la couche </a:t>
            </a:r>
            <a:r>
              <a:rPr lang="fr-FR" sz="2900" b="1" dirty="0"/>
              <a:t>V</a:t>
            </a:r>
            <a:r>
              <a:rPr lang="fr-FR" sz="2900" dirty="0"/>
              <a:t>ue se charge de la présentation des données pour l'utilisateur et de l'interaction , elle est constituée de pages JSP;</a:t>
            </a:r>
          </a:p>
          <a:p>
            <a:pPr algn="just"/>
            <a:r>
              <a:rPr lang="fr-FR" sz="2900" dirty="0"/>
              <a:t>la couche </a:t>
            </a:r>
            <a:r>
              <a:rPr lang="fr-FR" sz="2900" b="1" dirty="0"/>
              <a:t>C</a:t>
            </a:r>
            <a:r>
              <a:rPr lang="fr-FR" sz="2900" dirty="0"/>
              <a:t>ontrôle se charge d'aiguiller les requêtes entrantes vers les traitements et vues correspondants; elles est constituées de servlets.</a:t>
            </a:r>
          </a:p>
          <a:p>
            <a:pPr marL="0" indent="0">
              <a:buNone/>
            </a:pPr>
            <a:endParaRPr lang="fr-FR" dirty="0"/>
          </a:p>
        </p:txBody>
      </p:sp>
      <p:sp>
        <p:nvSpPr>
          <p:cNvPr id="10"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11" name="Titre 1"/>
          <p:cNvSpPr>
            <a:spLocks noGrp="1"/>
          </p:cNvSpPr>
          <p:nvPr>
            <p:ph type="title"/>
          </p:nvPr>
        </p:nvSpPr>
        <p:spPr>
          <a:xfrm>
            <a:off x="509990" y="956660"/>
            <a:ext cx="9287153" cy="744775"/>
          </a:xfrm>
        </p:spPr>
        <p:txBody>
          <a:bodyPr/>
          <a:lstStyle/>
          <a:p>
            <a:r>
              <a:rPr lang="fr-FR" sz="3200" dirty="0"/>
              <a:t>Modèle MVC [</a:t>
            </a:r>
            <a:r>
              <a:rPr lang="fr-FR" sz="1600" dirty="0"/>
              <a:t>voir cours créer votre web </a:t>
            </a:r>
            <a:r>
              <a:rPr lang="fr-FR" sz="1600" dirty="0" err="1"/>
              <a:t>jee</a:t>
            </a:r>
            <a:r>
              <a:rPr lang="fr-FR" sz="1600" dirty="0"/>
              <a:t> au www.siteduzero.com</a:t>
            </a:r>
            <a:r>
              <a:rPr lang="fr-FR" sz="1800" dirty="0"/>
              <a:t>] </a:t>
            </a:r>
            <a:endParaRPr lang="fr-FR" sz="1800" dirty="0">
              <a:solidFill>
                <a:schemeClr val="accent3">
                  <a:lumMod val="60000"/>
                  <a:lumOff val="40000"/>
                </a:schemeClr>
              </a:solidFill>
            </a:endParaRPr>
          </a:p>
        </p:txBody>
      </p:sp>
      <p:sp>
        <p:nvSpPr>
          <p:cNvPr id="14" name="ZoneTexte 13"/>
          <p:cNvSpPr txBox="1"/>
          <p:nvPr/>
        </p:nvSpPr>
        <p:spPr>
          <a:xfrm>
            <a:off x="664029" y="1611086"/>
            <a:ext cx="9829800" cy="707886"/>
          </a:xfrm>
          <a:prstGeom prst="rect">
            <a:avLst/>
          </a:prstGeom>
          <a:noFill/>
        </p:spPr>
        <p:txBody>
          <a:bodyPr wrap="square" rtlCol="0">
            <a:spAutoFit/>
          </a:bodyPr>
          <a:lstStyle/>
          <a:p>
            <a:r>
              <a:rPr lang="fr-FR" sz="2000" dirty="0"/>
              <a:t>Le modèle de conception MVC impose une répartition stricte des tâches au sein d'une application</a:t>
            </a:r>
          </a:p>
        </p:txBody>
      </p:sp>
    </p:spTree>
    <p:extLst>
      <p:ext uri="{BB962C8B-B14F-4D97-AF65-F5344CB8AC3E}">
        <p14:creationId xmlns:p14="http://schemas.microsoft.com/office/powerpoint/2010/main" val="140286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0714" y="3037114"/>
            <a:ext cx="10243457" cy="711384"/>
          </a:xfrm>
        </p:spPr>
        <p:txBody>
          <a:bodyPr/>
          <a:lstStyle/>
          <a:p>
            <a:r>
              <a:rPr lang="fr-FR" sz="3200" b="1" dirty="0">
                <a:ln w="0"/>
                <a:solidFill>
                  <a:schemeClr val="accent1"/>
                </a:solidFill>
                <a:effectLst>
                  <a:outerShdw blurRad="38100" dist="25400" dir="5400000" algn="ctr" rotWithShape="0">
                    <a:srgbClr val="6E747A">
                      <a:alpha val="43000"/>
                    </a:srgbClr>
                  </a:outerShdw>
                </a:effectLst>
              </a:rPr>
              <a:t>Chapitre 2</a:t>
            </a:r>
            <a:r>
              <a:rPr lang="fr-FR" sz="3200" dirty="0">
                <a:ln w="0"/>
                <a:solidFill>
                  <a:schemeClr val="accent1"/>
                </a:solidFill>
                <a:effectLst>
                  <a:outerShdw blurRad="38100" dist="25400" dir="5400000" algn="ctr" rotWithShape="0">
                    <a:srgbClr val="6E747A">
                      <a:alpha val="43000"/>
                    </a:srgbClr>
                  </a:outerShdw>
                </a:effectLst>
              </a:rPr>
              <a:t>. Retour à JAVA et HTML</a:t>
            </a:r>
          </a:p>
        </p:txBody>
      </p:sp>
      <p:sp>
        <p:nvSpPr>
          <p:cNvPr id="3" name="ZoneTexte 2"/>
          <p:cNvSpPr txBox="1"/>
          <p:nvPr/>
        </p:nvSpPr>
        <p:spPr>
          <a:xfrm>
            <a:off x="1469563" y="3864429"/>
            <a:ext cx="6858000" cy="400110"/>
          </a:xfrm>
          <a:prstGeom prst="rect">
            <a:avLst/>
          </a:prstGeom>
          <a:noFill/>
        </p:spPr>
        <p:txBody>
          <a:bodyPr wrap="square" rtlCol="0">
            <a:spAutoFit/>
          </a:bodyPr>
          <a:lstStyle/>
          <a:p>
            <a:r>
              <a:rPr lang="fr-FR" sz="2000" dirty="0"/>
              <a:t>[ Rappels : le faire en interaction avec les étudiants]</a:t>
            </a:r>
          </a:p>
        </p:txBody>
      </p:sp>
    </p:spTree>
    <p:extLst>
      <p:ext uri="{BB962C8B-B14F-4D97-AF65-F5344CB8AC3E}">
        <p14:creationId xmlns:p14="http://schemas.microsoft.com/office/powerpoint/2010/main" val="4126220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0714" y="3037114"/>
            <a:ext cx="10243457" cy="711384"/>
          </a:xfrm>
        </p:spPr>
        <p:txBody>
          <a:bodyPr/>
          <a:lstStyle/>
          <a:p>
            <a:r>
              <a:rPr lang="fr-FR" sz="3200" b="1" dirty="0">
                <a:ln w="0"/>
                <a:solidFill>
                  <a:schemeClr val="accent1"/>
                </a:solidFill>
                <a:effectLst>
                  <a:outerShdw blurRad="38100" dist="25400" dir="5400000" algn="ctr" rotWithShape="0">
                    <a:srgbClr val="6E747A">
                      <a:alpha val="43000"/>
                    </a:srgbClr>
                  </a:outerShdw>
                </a:effectLst>
              </a:rPr>
              <a:t>Chapitre 3</a:t>
            </a:r>
            <a:r>
              <a:rPr lang="fr-FR" sz="3200" dirty="0">
                <a:ln w="0"/>
                <a:solidFill>
                  <a:schemeClr val="accent1"/>
                </a:solidFill>
                <a:effectLst>
                  <a:outerShdw blurRad="38100" dist="25400" dir="5400000" algn="ctr" rotWithShape="0">
                    <a:srgbClr val="6E747A">
                      <a:alpha val="43000"/>
                    </a:srgbClr>
                  </a:outerShdw>
                </a:effectLst>
              </a:rPr>
              <a:t>. Outils et environnement</a:t>
            </a:r>
          </a:p>
        </p:txBody>
      </p:sp>
    </p:spTree>
    <p:extLst>
      <p:ext uri="{BB962C8B-B14F-4D97-AF65-F5344CB8AC3E}">
        <p14:creationId xmlns:p14="http://schemas.microsoft.com/office/powerpoint/2010/main" val="4126220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9" name="Titre 1"/>
          <p:cNvSpPr>
            <a:spLocks noGrp="1"/>
          </p:cNvSpPr>
          <p:nvPr>
            <p:ph type="title"/>
          </p:nvPr>
        </p:nvSpPr>
        <p:spPr>
          <a:xfrm>
            <a:off x="509990" y="956660"/>
            <a:ext cx="9287153" cy="744775"/>
          </a:xfrm>
        </p:spPr>
        <p:txBody>
          <a:bodyPr/>
          <a:lstStyle/>
          <a:p>
            <a:r>
              <a:rPr lang="fr-FR" sz="3200" dirty="0"/>
              <a:t>Installation de Eclipse</a:t>
            </a:r>
            <a:endParaRPr lang="fr-FR" sz="3200" dirty="0">
              <a:solidFill>
                <a:schemeClr val="accent3">
                  <a:lumMod val="60000"/>
                  <a:lumOff val="40000"/>
                </a:schemeClr>
              </a:solidFill>
            </a:endParaRPr>
          </a:p>
        </p:txBody>
      </p:sp>
      <p:sp>
        <p:nvSpPr>
          <p:cNvPr id="12" name="ZoneTexte 11"/>
          <p:cNvSpPr txBox="1"/>
          <p:nvPr/>
        </p:nvSpPr>
        <p:spPr>
          <a:xfrm>
            <a:off x="696685" y="1555062"/>
            <a:ext cx="9764486" cy="646331"/>
          </a:xfrm>
          <a:prstGeom prst="rect">
            <a:avLst/>
          </a:prstGeom>
          <a:noFill/>
        </p:spPr>
        <p:txBody>
          <a:bodyPr wrap="square" rtlCol="0">
            <a:spAutoFit/>
          </a:bodyPr>
          <a:lstStyle/>
          <a:p>
            <a:r>
              <a:rPr lang="fr-FR" dirty="0"/>
              <a:t>Pour installer Eclipse il faut aller dans le site d’Eclipse télécharger –(</a:t>
            </a:r>
            <a:r>
              <a:rPr lang="fr-FR" dirty="0">
                <a:hlinkClick r:id="rId2"/>
              </a:rPr>
              <a:t>http://www.eclipse.org/downloads/</a:t>
            </a:r>
            <a:r>
              <a:rPr lang="fr-FR" dirty="0"/>
              <a:t>  et voir Eclipse IDE for Java EE </a:t>
            </a:r>
            <a:r>
              <a:rPr lang="fr-FR" dirty="0" err="1"/>
              <a:t>Developpers</a:t>
            </a:r>
            <a:r>
              <a:rPr lang="fr-FR" dirty="0"/>
              <a:t> </a:t>
            </a:r>
          </a:p>
        </p:txBody>
      </p:sp>
      <p:pic>
        <p:nvPicPr>
          <p:cNvPr id="7170" name="Picture 2"/>
          <p:cNvPicPr>
            <a:picLocks noChangeAspect="1" noChangeArrowheads="1"/>
          </p:cNvPicPr>
          <p:nvPr/>
        </p:nvPicPr>
        <p:blipFill>
          <a:blip r:embed="rId3"/>
          <a:srcRect l="15285" t="12488" r="24390" b="20000"/>
          <a:stretch>
            <a:fillRect/>
          </a:stretch>
        </p:blipFill>
        <p:spPr bwMode="auto">
          <a:xfrm>
            <a:off x="912207" y="2209803"/>
            <a:ext cx="6443085" cy="4506686"/>
          </a:xfrm>
          <a:prstGeom prst="rect">
            <a:avLst/>
          </a:prstGeom>
          <a:noFill/>
          <a:ln w="9525">
            <a:noFill/>
            <a:miter lim="800000"/>
            <a:headEnd/>
            <a:tailEnd/>
          </a:ln>
          <a:effectLst/>
        </p:spPr>
      </p:pic>
      <p:sp>
        <p:nvSpPr>
          <p:cNvPr id="11" name="Rectangle 10"/>
          <p:cNvSpPr/>
          <p:nvPr/>
        </p:nvSpPr>
        <p:spPr>
          <a:xfrm>
            <a:off x="827314" y="4942114"/>
            <a:ext cx="6683829" cy="903515"/>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7576458" y="4942114"/>
            <a:ext cx="2819399" cy="1077218"/>
          </a:xfrm>
          <a:prstGeom prst="rect">
            <a:avLst/>
          </a:prstGeom>
          <a:solidFill>
            <a:schemeClr val="accent3">
              <a:lumMod val="75000"/>
            </a:schemeClr>
          </a:solidFill>
        </p:spPr>
        <p:txBody>
          <a:bodyPr wrap="square" rtlCol="0">
            <a:spAutoFit/>
          </a:bodyPr>
          <a:lstStyle/>
          <a:p>
            <a:pPr>
              <a:buFont typeface="Wingdings" pitchFamily="2" charset="2"/>
              <a:buChar char="§"/>
            </a:pPr>
            <a:r>
              <a:rPr lang="fr-FR" sz="1600" dirty="0"/>
              <a:t>Choisir le paquet à télécharger selon votre type de processeur (32 bit ou 64 bit)</a:t>
            </a:r>
          </a:p>
        </p:txBody>
      </p:sp>
      <p:sp>
        <p:nvSpPr>
          <p:cNvPr id="14" name="ZoneTexte 13"/>
          <p:cNvSpPr txBox="1"/>
          <p:nvPr/>
        </p:nvSpPr>
        <p:spPr>
          <a:xfrm>
            <a:off x="7500257" y="2786743"/>
            <a:ext cx="2808513" cy="369332"/>
          </a:xfrm>
          <a:prstGeom prst="rect">
            <a:avLst/>
          </a:prstGeom>
          <a:solidFill>
            <a:schemeClr val="accent3">
              <a:lumMod val="75000"/>
            </a:schemeClr>
          </a:solidFill>
        </p:spPr>
        <p:txBody>
          <a:bodyPr wrap="square" rtlCol="0">
            <a:spAutoFit/>
          </a:bodyPr>
          <a:lstStyle/>
          <a:p>
            <a:pPr>
              <a:buFont typeface="Wingdings" pitchFamily="2" charset="2"/>
              <a:buChar char="§"/>
            </a:pPr>
            <a:r>
              <a:rPr lang="fr-FR" dirty="0"/>
              <a:t>Choisir le SE</a:t>
            </a:r>
          </a:p>
        </p:txBody>
      </p:sp>
      <p:sp>
        <p:nvSpPr>
          <p:cNvPr id="15" name="ZoneTexte 14"/>
          <p:cNvSpPr txBox="1"/>
          <p:nvPr/>
        </p:nvSpPr>
        <p:spPr>
          <a:xfrm>
            <a:off x="7532914" y="6027003"/>
            <a:ext cx="3374571" cy="830997"/>
          </a:xfrm>
          <a:prstGeom prst="rect">
            <a:avLst/>
          </a:prstGeom>
          <a:noFill/>
        </p:spPr>
        <p:txBody>
          <a:bodyPr wrap="square" rtlCol="0">
            <a:spAutoFit/>
          </a:bodyPr>
          <a:lstStyle/>
          <a:p>
            <a:r>
              <a:rPr lang="fr-FR" sz="1600" b="1" dirty="0"/>
              <a:t>Eclipse téléchargée, vous la décompresser et l’installation est terminée.</a:t>
            </a:r>
          </a:p>
        </p:txBody>
      </p:sp>
    </p:spTree>
    <p:extLst>
      <p:ext uri="{BB962C8B-B14F-4D97-AF65-F5344CB8AC3E}">
        <p14:creationId xmlns:p14="http://schemas.microsoft.com/office/powerpoint/2010/main" val="256104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6111" y="452718"/>
            <a:ext cx="9404723" cy="831796"/>
          </a:xfrm>
        </p:spPr>
        <p:txBody>
          <a:bodyPr/>
          <a:lstStyle/>
          <a:p>
            <a:r>
              <a:rPr lang="fr-FR" dirty="0"/>
              <a:t>Objectif globale</a:t>
            </a:r>
          </a:p>
        </p:txBody>
      </p:sp>
      <p:sp>
        <p:nvSpPr>
          <p:cNvPr id="4" name="ZoneTexte 3"/>
          <p:cNvSpPr txBox="1"/>
          <p:nvPr/>
        </p:nvSpPr>
        <p:spPr>
          <a:xfrm>
            <a:off x="859971" y="1251854"/>
            <a:ext cx="10036629" cy="1200329"/>
          </a:xfrm>
          <a:prstGeom prst="rect">
            <a:avLst/>
          </a:prstGeom>
          <a:noFill/>
        </p:spPr>
        <p:txBody>
          <a:bodyPr wrap="square" rtlCol="0">
            <a:spAutoFit/>
          </a:bodyPr>
          <a:lstStyle/>
          <a:p>
            <a:pPr algn="just"/>
            <a:r>
              <a:rPr lang="fr-FR" dirty="0"/>
              <a:t>À la fin du cours, l’apprenant aura les éléments de base pour pouvoir  créer des applications web qui respecte les standards reconnus dans le domaine. Il aura des connaissances nécessaires pour utiliser les technologies de base du Java EE.</a:t>
            </a:r>
          </a:p>
          <a:p>
            <a:endParaRPr lang="fr-FR" dirty="0"/>
          </a:p>
        </p:txBody>
      </p:sp>
      <p:sp>
        <p:nvSpPr>
          <p:cNvPr id="5" name="Titre 1"/>
          <p:cNvSpPr txBox="1">
            <a:spLocks/>
          </p:cNvSpPr>
          <p:nvPr/>
        </p:nvSpPr>
        <p:spPr>
          <a:xfrm>
            <a:off x="711425" y="2227094"/>
            <a:ext cx="9404723" cy="831796"/>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4200" b="0" i="0" u="none" strike="noStrike" kern="1200" cap="none" spc="0" normalizeH="0" baseline="0" noProof="0" dirty="0">
                <a:ln>
                  <a:noFill/>
                </a:ln>
                <a:solidFill>
                  <a:schemeClr val="tx2"/>
                </a:solidFill>
                <a:effectLst/>
                <a:uLnTx/>
                <a:uFillTx/>
                <a:latin typeface="+mj-lt"/>
                <a:ea typeface="+mj-ea"/>
                <a:cs typeface="+mj-cs"/>
              </a:rPr>
              <a:t>Objectifs spécifiques</a:t>
            </a:r>
          </a:p>
        </p:txBody>
      </p:sp>
      <p:sp>
        <p:nvSpPr>
          <p:cNvPr id="6" name="ZoneTexte 5"/>
          <p:cNvSpPr txBox="1"/>
          <p:nvPr/>
        </p:nvSpPr>
        <p:spPr>
          <a:xfrm>
            <a:off x="903514" y="3026226"/>
            <a:ext cx="10145486" cy="3416320"/>
          </a:xfrm>
          <a:prstGeom prst="rect">
            <a:avLst/>
          </a:prstGeom>
          <a:noFill/>
        </p:spPr>
        <p:txBody>
          <a:bodyPr wrap="square" rtlCol="0">
            <a:spAutoFit/>
          </a:bodyPr>
          <a:lstStyle/>
          <a:p>
            <a:r>
              <a:rPr lang="fr-FR" dirty="0"/>
              <a:t>A la fin de ce cours l’étudiant de manière spécifique doit </a:t>
            </a:r>
          </a:p>
          <a:p>
            <a:pPr marL="800100" lvl="1" indent="-342900">
              <a:buFont typeface="+mj-lt"/>
              <a:buAutoNum type="arabicPeriod"/>
            </a:pPr>
            <a:r>
              <a:rPr lang="fr-FR" dirty="0"/>
              <a:t>Avoir les bases de Java EE</a:t>
            </a:r>
          </a:p>
          <a:p>
            <a:pPr marL="800100" lvl="1" indent="-342900">
              <a:buFont typeface="+mj-lt"/>
              <a:buAutoNum type="arabicPeriod"/>
            </a:pPr>
            <a:r>
              <a:rPr lang="fr-FR" dirty="0"/>
              <a:t>Comprendre le modèle MVC</a:t>
            </a:r>
          </a:p>
          <a:p>
            <a:pPr marL="800100" lvl="1" indent="-342900">
              <a:buFont typeface="+mj-lt"/>
              <a:buAutoNum type="arabicPeriod"/>
            </a:pPr>
            <a:r>
              <a:rPr lang="fr-FR" dirty="0"/>
              <a:t>Préparer son environnement de travail pour Java EE</a:t>
            </a:r>
          </a:p>
          <a:p>
            <a:pPr marL="800100" lvl="1" indent="-342900">
              <a:buFont typeface="+mj-lt"/>
              <a:buAutoNum type="arabicPeriod"/>
            </a:pPr>
            <a:r>
              <a:rPr lang="fr-FR" dirty="0"/>
              <a:t>Se rappeler des concepts OO-Java et des balises HTML</a:t>
            </a:r>
          </a:p>
          <a:p>
            <a:pPr marL="800100" lvl="1" indent="-342900">
              <a:buFont typeface="+mj-lt"/>
              <a:buAutoNum type="arabicPeriod"/>
            </a:pPr>
            <a:r>
              <a:rPr lang="fr-FR" dirty="0"/>
              <a:t>Créer une </a:t>
            </a:r>
            <a:r>
              <a:rPr lang="fr-FR" dirty="0" err="1"/>
              <a:t>Servlet</a:t>
            </a:r>
            <a:r>
              <a:rPr lang="fr-FR" dirty="0"/>
              <a:t> </a:t>
            </a:r>
          </a:p>
          <a:p>
            <a:pPr marL="800100" lvl="1" indent="-342900">
              <a:buFont typeface="+mj-lt"/>
              <a:buAutoNum type="arabicPeriod"/>
            </a:pPr>
            <a:r>
              <a:rPr lang="fr-FR" dirty="0"/>
              <a:t>Créer une  page JSP</a:t>
            </a:r>
          </a:p>
          <a:p>
            <a:pPr marL="800100" lvl="1" indent="-342900">
              <a:buFont typeface="+mj-lt"/>
              <a:buAutoNum type="arabicPeriod"/>
            </a:pPr>
            <a:r>
              <a:rPr lang="fr-FR" dirty="0"/>
              <a:t>Associer une vue  au </a:t>
            </a:r>
            <a:r>
              <a:rPr lang="fr-FR" dirty="0" err="1"/>
              <a:t>controleur</a:t>
            </a:r>
            <a:endParaRPr lang="fr-FR" dirty="0"/>
          </a:p>
          <a:p>
            <a:pPr marL="800100" lvl="1" indent="-342900">
              <a:buFont typeface="+mj-lt"/>
              <a:buAutoNum type="arabicPeriod"/>
            </a:pPr>
            <a:r>
              <a:rPr lang="fr-FR" dirty="0"/>
              <a:t>Savoir communiquer des données</a:t>
            </a:r>
          </a:p>
          <a:p>
            <a:pPr marL="800100" lvl="1" indent="-342900">
              <a:buFont typeface="+mj-lt"/>
              <a:buAutoNum type="arabicPeriod"/>
            </a:pPr>
            <a:r>
              <a:rPr lang="fr-FR" dirty="0"/>
              <a:t>Savoir lire et enregistrer des données</a:t>
            </a:r>
          </a:p>
          <a:p>
            <a:pPr marL="800100" lvl="1" indent="-342900">
              <a:buFont typeface="+mj-lt"/>
              <a:buAutoNum type="arabicPeriod"/>
            </a:pPr>
            <a:r>
              <a:rPr lang="fr-FR" dirty="0"/>
              <a:t>Création des Java </a:t>
            </a:r>
            <a:r>
              <a:rPr lang="fr-FR" dirty="0" err="1"/>
              <a:t>Beans</a:t>
            </a:r>
            <a:r>
              <a:rPr lang="fr-FR" dirty="0"/>
              <a:t> pour JSP </a:t>
            </a:r>
          </a:p>
          <a:p>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Eclipse</a:t>
            </a:r>
            <a:endParaRPr lang="fr-FR" sz="3200" dirty="0">
              <a:solidFill>
                <a:schemeClr val="accent3">
                  <a:lumMod val="60000"/>
                  <a:lumOff val="40000"/>
                </a:schemeClr>
              </a:solidFill>
            </a:endParaRPr>
          </a:p>
        </p:txBody>
      </p:sp>
      <p:sp>
        <p:nvSpPr>
          <p:cNvPr id="12" name="ZoneTexte 11"/>
          <p:cNvSpPr txBox="1"/>
          <p:nvPr/>
        </p:nvSpPr>
        <p:spPr>
          <a:xfrm>
            <a:off x="696685" y="1555062"/>
            <a:ext cx="2971801" cy="646331"/>
          </a:xfrm>
          <a:prstGeom prst="rect">
            <a:avLst/>
          </a:prstGeom>
          <a:noFill/>
        </p:spPr>
        <p:txBody>
          <a:bodyPr wrap="square" rtlCol="0">
            <a:spAutoFit/>
          </a:bodyPr>
          <a:lstStyle/>
          <a:p>
            <a:r>
              <a:rPr lang="fr-FR" dirty="0"/>
              <a:t>Configurations</a:t>
            </a:r>
          </a:p>
          <a:p>
            <a:r>
              <a:rPr lang="fr-FR" dirty="0"/>
              <a:t>  </a:t>
            </a:r>
            <a:r>
              <a:rPr lang="fr-FR" b="1" dirty="0">
                <a:solidFill>
                  <a:schemeClr val="accent2">
                    <a:lumMod val="75000"/>
                  </a:schemeClr>
                </a:solidFill>
              </a:rPr>
              <a:t>Windows/</a:t>
            </a:r>
            <a:r>
              <a:rPr lang="fr-FR" b="1" dirty="0" err="1">
                <a:solidFill>
                  <a:schemeClr val="accent2">
                    <a:lumMod val="75000"/>
                  </a:schemeClr>
                </a:solidFill>
              </a:rPr>
              <a:t>Preferences</a:t>
            </a:r>
            <a:endParaRPr lang="fr-FR" b="1" dirty="0">
              <a:solidFill>
                <a:schemeClr val="accent2">
                  <a:lumMod val="75000"/>
                </a:schemeClr>
              </a:solidFill>
            </a:endParaRPr>
          </a:p>
        </p:txBody>
      </p:sp>
      <p:pic>
        <p:nvPicPr>
          <p:cNvPr id="8194" name="Picture 2"/>
          <p:cNvPicPr>
            <a:picLocks noChangeAspect="1" noChangeArrowheads="1"/>
          </p:cNvPicPr>
          <p:nvPr/>
        </p:nvPicPr>
        <p:blipFill>
          <a:blip r:embed="rId2"/>
          <a:srcRect l="10635" t="9886" r="18455" b="5651"/>
          <a:stretch>
            <a:fillRect/>
          </a:stretch>
        </p:blipFill>
        <p:spPr bwMode="auto">
          <a:xfrm>
            <a:off x="3875314" y="1555065"/>
            <a:ext cx="6858001" cy="5105496"/>
          </a:xfrm>
          <a:prstGeom prst="rect">
            <a:avLst/>
          </a:prstGeom>
          <a:noFill/>
          <a:ln w="9525">
            <a:noFill/>
            <a:miter lim="800000"/>
            <a:headEnd/>
            <a:tailEnd/>
          </a:ln>
          <a:effectLst/>
        </p:spPr>
      </p:pic>
      <p:sp>
        <p:nvSpPr>
          <p:cNvPr id="10" name="ZoneTexte 9"/>
          <p:cNvSpPr txBox="1"/>
          <p:nvPr/>
        </p:nvSpPr>
        <p:spPr>
          <a:xfrm>
            <a:off x="587829" y="2220686"/>
            <a:ext cx="3276600" cy="646331"/>
          </a:xfrm>
          <a:prstGeom prst="rect">
            <a:avLst/>
          </a:prstGeom>
          <a:noFill/>
        </p:spPr>
        <p:txBody>
          <a:bodyPr wrap="square" rtlCol="0">
            <a:spAutoFit/>
          </a:bodyPr>
          <a:lstStyle/>
          <a:p>
            <a:r>
              <a:rPr lang="fr-FR" dirty="0"/>
              <a:t>Voir  tous les encodage Web et XML</a:t>
            </a:r>
          </a:p>
        </p:txBody>
      </p:sp>
      <p:sp>
        <p:nvSpPr>
          <p:cNvPr id="7"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Tree>
    <p:extLst>
      <p:ext uri="{BB962C8B-B14F-4D97-AF65-F5344CB8AC3E}">
        <p14:creationId xmlns:p14="http://schemas.microsoft.com/office/powerpoint/2010/main" val="2561043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Eclipse</a:t>
            </a:r>
            <a:endParaRPr lang="fr-FR" sz="3200" dirty="0">
              <a:solidFill>
                <a:schemeClr val="accent3">
                  <a:lumMod val="60000"/>
                  <a:lumOff val="40000"/>
                </a:schemeClr>
              </a:solidFill>
            </a:endParaRPr>
          </a:p>
        </p:txBody>
      </p:sp>
      <p:sp>
        <p:nvSpPr>
          <p:cNvPr id="12" name="ZoneTexte 11"/>
          <p:cNvSpPr txBox="1"/>
          <p:nvPr/>
        </p:nvSpPr>
        <p:spPr>
          <a:xfrm>
            <a:off x="696685" y="1555062"/>
            <a:ext cx="2971801" cy="646331"/>
          </a:xfrm>
          <a:prstGeom prst="rect">
            <a:avLst/>
          </a:prstGeom>
          <a:noFill/>
        </p:spPr>
        <p:txBody>
          <a:bodyPr wrap="square" rtlCol="0">
            <a:spAutoFit/>
          </a:bodyPr>
          <a:lstStyle/>
          <a:p>
            <a:r>
              <a:rPr lang="fr-FR" dirty="0"/>
              <a:t>Configurations</a:t>
            </a:r>
          </a:p>
          <a:p>
            <a:r>
              <a:rPr lang="fr-FR" dirty="0"/>
              <a:t>  </a:t>
            </a:r>
            <a:r>
              <a:rPr lang="fr-FR" b="1" dirty="0">
                <a:solidFill>
                  <a:schemeClr val="accent2">
                    <a:lumMod val="75000"/>
                  </a:schemeClr>
                </a:solidFill>
              </a:rPr>
              <a:t>Windows/</a:t>
            </a:r>
            <a:r>
              <a:rPr lang="fr-FR" b="1" dirty="0" err="1">
                <a:solidFill>
                  <a:schemeClr val="accent2">
                    <a:lumMod val="75000"/>
                  </a:schemeClr>
                </a:solidFill>
              </a:rPr>
              <a:t>Preferences</a:t>
            </a:r>
            <a:endParaRPr lang="fr-FR" b="1" dirty="0">
              <a:solidFill>
                <a:schemeClr val="accent2">
                  <a:lumMod val="75000"/>
                </a:schemeClr>
              </a:solidFill>
            </a:endParaRPr>
          </a:p>
        </p:txBody>
      </p:sp>
      <p:sp>
        <p:nvSpPr>
          <p:cNvPr id="10" name="ZoneTexte 9"/>
          <p:cNvSpPr txBox="1"/>
          <p:nvPr/>
        </p:nvSpPr>
        <p:spPr>
          <a:xfrm>
            <a:off x="587829" y="2220686"/>
            <a:ext cx="3276600" cy="1200329"/>
          </a:xfrm>
          <a:prstGeom prst="rect">
            <a:avLst/>
          </a:prstGeom>
          <a:noFill/>
        </p:spPr>
        <p:txBody>
          <a:bodyPr wrap="square" rtlCol="0">
            <a:spAutoFit/>
          </a:bodyPr>
          <a:lstStyle/>
          <a:p>
            <a:r>
              <a:rPr lang="fr-FR" dirty="0"/>
              <a:t>les changer  en UTF-8</a:t>
            </a:r>
          </a:p>
          <a:p>
            <a:r>
              <a:rPr lang="fr-FR" dirty="0"/>
              <a:t>  (CSS, HTML, JSP, XML )</a:t>
            </a:r>
          </a:p>
          <a:p>
            <a:endParaRPr lang="fr-FR" dirty="0"/>
          </a:p>
          <a:p>
            <a:endParaRPr lang="fr-FR" dirty="0"/>
          </a:p>
        </p:txBody>
      </p:sp>
      <p:pic>
        <p:nvPicPr>
          <p:cNvPr id="8195" name="Picture 3"/>
          <p:cNvPicPr>
            <a:picLocks noChangeAspect="1" noChangeArrowheads="1"/>
          </p:cNvPicPr>
          <p:nvPr/>
        </p:nvPicPr>
        <p:blipFill>
          <a:blip r:embed="rId2"/>
          <a:srcRect/>
          <a:stretch>
            <a:fillRect/>
          </a:stretch>
        </p:blipFill>
        <p:spPr bwMode="auto">
          <a:xfrm>
            <a:off x="3940038" y="1574347"/>
            <a:ext cx="6738847" cy="5119474"/>
          </a:xfrm>
          <a:prstGeom prst="rect">
            <a:avLst/>
          </a:prstGeom>
          <a:noFill/>
          <a:ln w="9525">
            <a:noFill/>
            <a:miter lim="800000"/>
            <a:headEnd/>
            <a:tailEnd/>
          </a:ln>
          <a:effectLst/>
        </p:spPr>
      </p:pic>
      <p:sp>
        <p:nvSpPr>
          <p:cNvPr id="7"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Tree>
    <p:extLst>
      <p:ext uri="{BB962C8B-B14F-4D97-AF65-F5344CB8AC3E}">
        <p14:creationId xmlns:p14="http://schemas.microsoft.com/office/powerpoint/2010/main" val="256104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pic>
        <p:nvPicPr>
          <p:cNvPr id="9218" name="Picture 2"/>
          <p:cNvPicPr>
            <a:picLocks noChangeAspect="1" noChangeArrowheads="1"/>
          </p:cNvPicPr>
          <p:nvPr/>
        </p:nvPicPr>
        <p:blipFill>
          <a:blip r:embed="rId2"/>
          <a:srcRect t="8292" r="29988" b="7275"/>
          <a:stretch>
            <a:fillRect/>
          </a:stretch>
        </p:blipFill>
        <p:spPr bwMode="auto">
          <a:xfrm>
            <a:off x="794657" y="2235077"/>
            <a:ext cx="5758542" cy="4514063"/>
          </a:xfrm>
          <a:prstGeom prst="rect">
            <a:avLst/>
          </a:prstGeom>
          <a:noFill/>
          <a:ln w="9525">
            <a:noFill/>
            <a:miter lim="800000"/>
            <a:headEnd/>
            <a:tailEnd/>
          </a:ln>
          <a:effectLst/>
        </p:spPr>
      </p:pic>
      <p:sp>
        <p:nvSpPr>
          <p:cNvPr id="11" name="ZoneTexte 10"/>
          <p:cNvSpPr txBox="1"/>
          <p:nvPr/>
        </p:nvSpPr>
        <p:spPr>
          <a:xfrm>
            <a:off x="696685" y="1555062"/>
            <a:ext cx="8196944" cy="646331"/>
          </a:xfrm>
          <a:prstGeom prst="rect">
            <a:avLst/>
          </a:prstGeom>
          <a:noFill/>
        </p:spPr>
        <p:txBody>
          <a:bodyPr wrap="square" rtlCol="0">
            <a:spAutoFit/>
          </a:bodyPr>
          <a:lstStyle/>
          <a:p>
            <a:r>
              <a:rPr lang="fr-FR" dirty="0"/>
              <a:t>Pour installer </a:t>
            </a:r>
            <a:r>
              <a:rPr lang="fr-FR" dirty="0" err="1"/>
              <a:t>Tomcat</a:t>
            </a:r>
            <a:r>
              <a:rPr lang="fr-FR" dirty="0"/>
              <a:t> il faut aller dans le site </a:t>
            </a:r>
            <a:r>
              <a:rPr lang="fr-FR" dirty="0" err="1"/>
              <a:t>Tomcat</a:t>
            </a:r>
            <a:r>
              <a:rPr lang="fr-FR" dirty="0"/>
              <a:t> télécharger –</a:t>
            </a:r>
            <a:r>
              <a:rPr lang="fr-FR" dirty="0">
                <a:hlinkClick r:id="rId3"/>
              </a:rPr>
              <a:t>http://www.tomcat.apache.org/download-80.cgi/</a:t>
            </a:r>
            <a:endParaRPr lang="fr-FR" dirty="0"/>
          </a:p>
        </p:txBody>
      </p:sp>
      <p:sp>
        <p:nvSpPr>
          <p:cNvPr id="13" name="Rectangle 12"/>
          <p:cNvSpPr/>
          <p:nvPr/>
        </p:nvSpPr>
        <p:spPr>
          <a:xfrm>
            <a:off x="566057" y="4376057"/>
            <a:ext cx="6226629" cy="4680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6879768" y="4332514"/>
            <a:ext cx="3722918" cy="923330"/>
          </a:xfrm>
          <a:prstGeom prst="rect">
            <a:avLst/>
          </a:prstGeom>
          <a:solidFill>
            <a:schemeClr val="accent3">
              <a:lumMod val="75000"/>
            </a:schemeClr>
          </a:solidFill>
        </p:spPr>
        <p:txBody>
          <a:bodyPr wrap="square" rtlCol="0">
            <a:spAutoFit/>
          </a:bodyPr>
          <a:lstStyle/>
          <a:p>
            <a:pPr algn="just"/>
            <a:r>
              <a:rPr lang="fr-FR" b="1" dirty="0"/>
              <a:t>On prend la version qui nous intéresse et on le décompresse à la racine de notre disque dur.</a:t>
            </a:r>
          </a:p>
        </p:txBody>
      </p:sp>
      <p:sp>
        <p:nvSpPr>
          <p:cNvPr id="10"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Tree>
    <p:extLst>
      <p:ext uri="{BB962C8B-B14F-4D97-AF65-F5344CB8AC3E}">
        <p14:creationId xmlns:p14="http://schemas.microsoft.com/office/powerpoint/2010/main" val="256104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sp>
        <p:nvSpPr>
          <p:cNvPr id="10" name="ZoneTexte 9"/>
          <p:cNvSpPr txBox="1"/>
          <p:nvPr/>
        </p:nvSpPr>
        <p:spPr>
          <a:xfrm>
            <a:off x="609599" y="1545773"/>
            <a:ext cx="9993087" cy="4108817"/>
          </a:xfrm>
          <a:prstGeom prst="rect">
            <a:avLst/>
          </a:prstGeom>
          <a:noFill/>
        </p:spPr>
        <p:txBody>
          <a:bodyPr wrap="square" rtlCol="0">
            <a:spAutoFit/>
          </a:bodyPr>
          <a:lstStyle/>
          <a:p>
            <a:r>
              <a:rPr lang="fr-FR" dirty="0"/>
              <a:t>Dans ce répertoire d'installation de </a:t>
            </a:r>
            <a:r>
              <a:rPr lang="fr-FR" dirty="0" err="1"/>
              <a:t>Tomcat</a:t>
            </a:r>
            <a:r>
              <a:rPr lang="fr-FR" dirty="0"/>
              <a:t>, vous trouverez un dossier nommé </a:t>
            </a:r>
            <a:r>
              <a:rPr lang="fr-FR" b="1" dirty="0" err="1"/>
              <a:t>webapps</a:t>
            </a:r>
            <a:r>
              <a:rPr lang="fr-FR" b="1" dirty="0"/>
              <a:t> </a:t>
            </a:r>
            <a:r>
              <a:rPr lang="fr-FR" dirty="0"/>
              <a:t>: c'est ici que seront stockées par défaut vos applications. Vous trouverez</a:t>
            </a:r>
            <a:br>
              <a:rPr lang="fr-FR" dirty="0"/>
            </a:br>
            <a:r>
              <a:rPr lang="fr-FR" dirty="0"/>
              <a:t>dans le dossier </a:t>
            </a:r>
            <a:r>
              <a:rPr lang="fr-FR" b="1" dirty="0" err="1"/>
              <a:t>conf</a:t>
            </a:r>
            <a:r>
              <a:rPr lang="fr-FR" b="1" dirty="0"/>
              <a:t> </a:t>
            </a:r>
            <a:r>
              <a:rPr lang="fr-FR" dirty="0"/>
              <a:t>les fichiers suivants :</a:t>
            </a:r>
          </a:p>
          <a:p>
            <a:br>
              <a:rPr lang="fr-FR" dirty="0"/>
            </a:br>
            <a:r>
              <a:rPr lang="fr-FR" dirty="0"/>
              <a:t>      -</a:t>
            </a:r>
            <a:r>
              <a:rPr lang="fr-FR" b="1" dirty="0"/>
              <a:t>server.xml </a:t>
            </a:r>
            <a:r>
              <a:rPr lang="fr-FR" dirty="0"/>
              <a:t>: contient les éléments de configuration du serveur ;</a:t>
            </a:r>
          </a:p>
          <a:p>
            <a:br>
              <a:rPr lang="fr-FR" dirty="0"/>
            </a:br>
            <a:r>
              <a:rPr lang="fr-FR" dirty="0"/>
              <a:t>      -</a:t>
            </a:r>
            <a:r>
              <a:rPr lang="fr-FR" b="1" dirty="0"/>
              <a:t>context.xml </a:t>
            </a:r>
            <a:r>
              <a:rPr lang="fr-FR" dirty="0"/>
              <a:t>: contient les directives communes à toutes les applications web </a:t>
            </a:r>
          </a:p>
          <a:p>
            <a:pPr>
              <a:lnSpc>
                <a:spcPct val="150000"/>
              </a:lnSpc>
            </a:pPr>
            <a:r>
              <a:rPr lang="fr-FR" dirty="0"/>
              <a:t>       déployées sur le serveur ;</a:t>
            </a:r>
            <a:br>
              <a:rPr lang="fr-FR" dirty="0"/>
            </a:br>
            <a:r>
              <a:rPr lang="fr-FR" dirty="0"/>
              <a:t>      -</a:t>
            </a:r>
            <a:r>
              <a:rPr lang="fr-FR" b="1" dirty="0"/>
              <a:t>tomcat-users.xml </a:t>
            </a:r>
            <a:r>
              <a:rPr lang="fr-FR" dirty="0"/>
              <a:t>: contient entre autres l'identifiant et le mot de passe permettant </a:t>
            </a:r>
          </a:p>
          <a:p>
            <a:pPr>
              <a:lnSpc>
                <a:spcPct val="150000"/>
              </a:lnSpc>
            </a:pPr>
            <a:r>
              <a:rPr lang="fr-FR" dirty="0"/>
              <a:t>       d'accéder à l'interface d'administration de votre serveur </a:t>
            </a:r>
            <a:r>
              <a:rPr lang="fr-FR" dirty="0" err="1"/>
              <a:t>Tomcat</a:t>
            </a:r>
            <a:r>
              <a:rPr lang="fr-FR" dirty="0"/>
              <a:t> ;</a:t>
            </a:r>
            <a:br>
              <a:rPr lang="fr-FR" dirty="0"/>
            </a:br>
            <a:r>
              <a:rPr lang="fr-FR" dirty="0"/>
              <a:t>      -</a:t>
            </a:r>
            <a:r>
              <a:rPr lang="fr-FR" b="1" dirty="0"/>
              <a:t>web.xml </a:t>
            </a:r>
            <a:r>
              <a:rPr lang="fr-FR" dirty="0"/>
              <a:t>: contient les paramètres de configuration communs à toutes les</a:t>
            </a:r>
          </a:p>
          <a:p>
            <a:pPr>
              <a:lnSpc>
                <a:spcPct val="150000"/>
              </a:lnSpc>
            </a:pPr>
            <a:r>
              <a:rPr lang="fr-FR" dirty="0"/>
              <a:t>        applications web déployées sur le serveur.</a:t>
            </a:r>
          </a:p>
        </p:txBody>
      </p:sp>
      <p:sp>
        <p:nvSpPr>
          <p:cNvPr id="12"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Tree>
    <p:extLst>
      <p:ext uri="{BB962C8B-B14F-4D97-AF65-F5344CB8AC3E}">
        <p14:creationId xmlns:p14="http://schemas.microsoft.com/office/powerpoint/2010/main" val="2561043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pic>
        <p:nvPicPr>
          <p:cNvPr id="1026" name="Picture 2"/>
          <p:cNvPicPr>
            <a:picLocks noChangeAspect="1" noChangeArrowheads="1"/>
          </p:cNvPicPr>
          <p:nvPr/>
        </p:nvPicPr>
        <p:blipFill>
          <a:blip r:embed="rId2"/>
          <a:srcRect l="26260" t="22634" r="8781" b="24943"/>
          <a:stretch>
            <a:fillRect/>
          </a:stretch>
        </p:blipFill>
        <p:spPr bwMode="auto">
          <a:xfrm>
            <a:off x="1271239" y="2024748"/>
            <a:ext cx="8909824" cy="4493942"/>
          </a:xfrm>
          <a:prstGeom prst="rect">
            <a:avLst/>
          </a:prstGeom>
          <a:noFill/>
          <a:ln w="9525">
            <a:noFill/>
            <a:miter lim="800000"/>
            <a:headEnd/>
            <a:tailEnd/>
          </a:ln>
          <a:effectLst/>
        </p:spPr>
      </p:pic>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369332"/>
          </a:xfrm>
          <a:prstGeom prst="rect">
            <a:avLst/>
          </a:prstGeom>
          <a:noFill/>
        </p:spPr>
        <p:txBody>
          <a:bodyPr wrap="square" rtlCol="0">
            <a:spAutoFit/>
          </a:bodyPr>
          <a:lstStyle/>
          <a:p>
            <a:r>
              <a:rPr lang="fr-FR" dirty="0"/>
              <a:t>La structure du répertoire </a:t>
            </a:r>
            <a:r>
              <a:rPr lang="fr-FR" dirty="0" err="1"/>
              <a:t>Tomcat</a:t>
            </a:r>
            <a:r>
              <a:rPr lang="fr-FR" dirty="0"/>
              <a:t> se présente ainsi qu’il suit :</a:t>
            </a:r>
          </a:p>
        </p:txBody>
      </p:sp>
    </p:spTree>
    <p:extLst>
      <p:ext uri="{BB962C8B-B14F-4D97-AF65-F5344CB8AC3E}">
        <p14:creationId xmlns:p14="http://schemas.microsoft.com/office/powerpoint/2010/main" val="256104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1200329"/>
          </a:xfrm>
          <a:prstGeom prst="rect">
            <a:avLst/>
          </a:prstGeom>
          <a:noFill/>
        </p:spPr>
        <p:txBody>
          <a:bodyPr wrap="square" rtlCol="0">
            <a:spAutoFit/>
          </a:bodyPr>
          <a:lstStyle/>
          <a:p>
            <a:r>
              <a:rPr lang="fr-FR" dirty="0"/>
              <a:t>Intégration de </a:t>
            </a:r>
            <a:r>
              <a:rPr lang="fr-FR" dirty="0" err="1"/>
              <a:t>Tomcat</a:t>
            </a:r>
            <a:r>
              <a:rPr lang="fr-FR" dirty="0"/>
              <a:t> à Eclipse</a:t>
            </a:r>
          </a:p>
          <a:p>
            <a:r>
              <a:rPr lang="fr-FR" dirty="0"/>
              <a:t>Cette intégration passe par la création d’un projet. </a:t>
            </a:r>
          </a:p>
          <a:p>
            <a:endParaRPr lang="fr-FR" dirty="0"/>
          </a:p>
          <a:p>
            <a:r>
              <a:rPr lang="fr-FR" dirty="0"/>
              <a:t>	1. File &gt; New &gt; </a:t>
            </a:r>
            <a:r>
              <a:rPr lang="fr-FR" dirty="0" err="1"/>
              <a:t>Dynamic</a:t>
            </a:r>
            <a:r>
              <a:rPr lang="fr-FR" dirty="0"/>
              <a:t> </a:t>
            </a:r>
            <a:r>
              <a:rPr lang="fr-FR" dirty="0" err="1"/>
              <a:t>project</a:t>
            </a:r>
            <a:endParaRPr lang="fr-FR" dirty="0"/>
          </a:p>
        </p:txBody>
      </p:sp>
      <p:pic>
        <p:nvPicPr>
          <p:cNvPr id="1026" name="Picture 2"/>
          <p:cNvPicPr>
            <a:picLocks noChangeAspect="1" noChangeArrowheads="1"/>
          </p:cNvPicPr>
          <p:nvPr/>
        </p:nvPicPr>
        <p:blipFill>
          <a:blip r:embed="rId2"/>
          <a:srcRect/>
          <a:stretch>
            <a:fillRect/>
          </a:stretch>
        </p:blipFill>
        <p:spPr bwMode="auto">
          <a:xfrm>
            <a:off x="6411686" y="1306882"/>
            <a:ext cx="4288971" cy="5071370"/>
          </a:xfrm>
          <a:prstGeom prst="rect">
            <a:avLst/>
          </a:prstGeom>
          <a:noFill/>
          <a:ln w="9525">
            <a:noFill/>
            <a:miter lim="800000"/>
            <a:headEnd/>
            <a:tailEnd/>
          </a:ln>
          <a:effectLst/>
        </p:spPr>
      </p:pic>
      <p:sp>
        <p:nvSpPr>
          <p:cNvPr id="7" name="ZoneTexte 6"/>
          <p:cNvSpPr txBox="1"/>
          <p:nvPr/>
        </p:nvSpPr>
        <p:spPr>
          <a:xfrm>
            <a:off x="1262743" y="3048000"/>
            <a:ext cx="5007428" cy="1200329"/>
          </a:xfrm>
          <a:prstGeom prst="rect">
            <a:avLst/>
          </a:prstGeom>
          <a:noFill/>
        </p:spPr>
        <p:txBody>
          <a:bodyPr wrap="square" rtlCol="0">
            <a:spAutoFit/>
          </a:bodyPr>
          <a:lstStyle/>
          <a:p>
            <a:r>
              <a:rPr lang="fr-FR" dirty="0"/>
              <a:t>-Précision du nom du projet</a:t>
            </a:r>
          </a:p>
          <a:p>
            <a:r>
              <a:rPr lang="fr-FR" dirty="0"/>
              <a:t>-Choix du serveur via « New </a:t>
            </a:r>
            <a:r>
              <a:rPr lang="fr-FR" dirty="0" err="1"/>
              <a:t>Runtime</a:t>
            </a:r>
            <a:r>
              <a:rPr lang="fr-FR" dirty="0"/>
              <a:t> »</a:t>
            </a:r>
          </a:p>
          <a:p>
            <a:endParaRPr lang="fr-FR" dirty="0"/>
          </a:p>
          <a:p>
            <a:r>
              <a:rPr lang="fr-FR" dirty="0"/>
              <a:t>Vous aurez l’Interface du </a:t>
            </a:r>
            <a:r>
              <a:rPr lang="fr-FR" dirty="0" err="1"/>
              <a:t>slide</a:t>
            </a:r>
            <a:r>
              <a:rPr lang="fr-FR" dirty="0"/>
              <a:t> suivant.</a:t>
            </a:r>
          </a:p>
        </p:txBody>
      </p:sp>
    </p:spTree>
    <p:extLst>
      <p:ext uri="{BB962C8B-B14F-4D97-AF65-F5344CB8AC3E}">
        <p14:creationId xmlns:p14="http://schemas.microsoft.com/office/powerpoint/2010/main" val="256104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646331"/>
          </a:xfrm>
          <a:prstGeom prst="rect">
            <a:avLst/>
          </a:prstGeom>
          <a:noFill/>
        </p:spPr>
        <p:txBody>
          <a:bodyPr wrap="square" rtlCol="0">
            <a:spAutoFit/>
          </a:bodyPr>
          <a:lstStyle/>
          <a:p>
            <a:r>
              <a:rPr lang="fr-FR" dirty="0"/>
              <a:t>Intégration de </a:t>
            </a:r>
            <a:r>
              <a:rPr lang="fr-FR" dirty="0" err="1"/>
              <a:t>Tomcat</a:t>
            </a:r>
            <a:r>
              <a:rPr lang="fr-FR" dirty="0"/>
              <a:t> à Eclipse</a:t>
            </a:r>
          </a:p>
          <a:p>
            <a:r>
              <a:rPr lang="fr-FR" dirty="0"/>
              <a:t>Cette intégration passe par la création d’un projet. </a:t>
            </a:r>
          </a:p>
        </p:txBody>
      </p:sp>
      <p:pic>
        <p:nvPicPr>
          <p:cNvPr id="2050" name="Picture 2"/>
          <p:cNvPicPr>
            <a:picLocks noChangeAspect="1" noChangeArrowheads="1"/>
          </p:cNvPicPr>
          <p:nvPr/>
        </p:nvPicPr>
        <p:blipFill>
          <a:blip r:embed="rId2"/>
          <a:srcRect l="31984" t="15111" r="31587" b="23429"/>
          <a:stretch>
            <a:fillRect/>
          </a:stretch>
        </p:blipFill>
        <p:spPr bwMode="auto">
          <a:xfrm>
            <a:off x="889300" y="2166259"/>
            <a:ext cx="4335843" cy="4572000"/>
          </a:xfrm>
          <a:prstGeom prst="rect">
            <a:avLst/>
          </a:prstGeom>
          <a:noFill/>
          <a:ln w="9525">
            <a:noFill/>
            <a:miter lim="800000"/>
            <a:headEnd/>
            <a:tailEnd/>
          </a:ln>
          <a:effectLst/>
        </p:spPr>
      </p:pic>
      <p:cxnSp>
        <p:nvCxnSpPr>
          <p:cNvPr id="10" name="Connecteur droit avec flèche 9"/>
          <p:cNvCxnSpPr/>
          <p:nvPr/>
        </p:nvCxnSpPr>
        <p:spPr>
          <a:xfrm rot="10800000">
            <a:off x="1099463" y="5758543"/>
            <a:ext cx="1491337" cy="326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2612572" y="5682343"/>
            <a:ext cx="1687285" cy="646331"/>
          </a:xfrm>
          <a:prstGeom prst="rect">
            <a:avLst/>
          </a:prstGeom>
          <a:noFill/>
        </p:spPr>
        <p:txBody>
          <a:bodyPr wrap="square" rtlCol="0">
            <a:spAutoFit/>
          </a:bodyPr>
          <a:lstStyle/>
          <a:p>
            <a:r>
              <a:rPr lang="fr-FR" dirty="0">
                <a:solidFill>
                  <a:srgbClr val="FF0000"/>
                </a:solidFill>
              </a:rPr>
              <a:t>S’assurer que c’est cochée</a:t>
            </a:r>
          </a:p>
        </p:txBody>
      </p:sp>
      <p:cxnSp>
        <p:nvCxnSpPr>
          <p:cNvPr id="20" name="Connecteur droit 19"/>
          <p:cNvCxnSpPr/>
          <p:nvPr/>
        </p:nvCxnSpPr>
        <p:spPr>
          <a:xfrm rot="16200000" flipH="1">
            <a:off x="2046516" y="4321629"/>
            <a:ext cx="10450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rot="10800000">
            <a:off x="2579914" y="4321629"/>
            <a:ext cx="85997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3483429" y="4016829"/>
            <a:ext cx="1447800" cy="646331"/>
          </a:xfrm>
          <a:prstGeom prst="rect">
            <a:avLst/>
          </a:prstGeom>
          <a:noFill/>
        </p:spPr>
        <p:txBody>
          <a:bodyPr wrap="square" rtlCol="0">
            <a:spAutoFit/>
          </a:bodyPr>
          <a:lstStyle/>
          <a:p>
            <a:r>
              <a:rPr lang="fr-FR" dirty="0">
                <a:solidFill>
                  <a:srgbClr val="FF0000"/>
                </a:solidFill>
              </a:rPr>
              <a:t>Choisir le serveur</a:t>
            </a:r>
          </a:p>
        </p:txBody>
      </p:sp>
      <p:sp>
        <p:nvSpPr>
          <p:cNvPr id="26" name="ZoneTexte 25"/>
          <p:cNvSpPr txBox="1"/>
          <p:nvPr/>
        </p:nvSpPr>
        <p:spPr>
          <a:xfrm>
            <a:off x="5856515" y="3145972"/>
            <a:ext cx="4550228" cy="923330"/>
          </a:xfrm>
          <a:prstGeom prst="rect">
            <a:avLst/>
          </a:prstGeom>
          <a:noFill/>
        </p:spPr>
        <p:txBody>
          <a:bodyPr wrap="square" rtlCol="0">
            <a:spAutoFit/>
          </a:bodyPr>
          <a:lstStyle/>
          <a:p>
            <a:r>
              <a:rPr lang="fr-FR" dirty="0"/>
              <a:t>Continuez en cliquant sur </a:t>
            </a:r>
            <a:r>
              <a:rPr lang="fr-FR" b="1" dirty="0"/>
              <a:t>« suivant »</a:t>
            </a:r>
          </a:p>
          <a:p>
            <a:r>
              <a:rPr lang="fr-FR" dirty="0"/>
              <a:t>Et après, il sera question du choix du répertoire de </a:t>
            </a:r>
            <a:r>
              <a:rPr lang="fr-FR" dirty="0" err="1"/>
              <a:t>tomcat</a:t>
            </a:r>
            <a:r>
              <a:rPr lang="fr-FR" dirty="0"/>
              <a:t>.</a:t>
            </a:r>
          </a:p>
        </p:txBody>
      </p:sp>
    </p:spTree>
    <p:extLst>
      <p:ext uri="{BB962C8B-B14F-4D97-AF65-F5344CB8AC3E}">
        <p14:creationId xmlns:p14="http://schemas.microsoft.com/office/powerpoint/2010/main" val="256104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646331"/>
          </a:xfrm>
          <a:prstGeom prst="rect">
            <a:avLst/>
          </a:prstGeom>
          <a:noFill/>
        </p:spPr>
        <p:txBody>
          <a:bodyPr wrap="square" rtlCol="0">
            <a:spAutoFit/>
          </a:bodyPr>
          <a:lstStyle/>
          <a:p>
            <a:r>
              <a:rPr lang="fr-FR" dirty="0"/>
              <a:t>Intégration de </a:t>
            </a:r>
            <a:r>
              <a:rPr lang="fr-FR" dirty="0" err="1"/>
              <a:t>Tomcat</a:t>
            </a:r>
            <a:r>
              <a:rPr lang="fr-FR" dirty="0"/>
              <a:t> à Eclipse</a:t>
            </a:r>
          </a:p>
          <a:p>
            <a:r>
              <a:rPr lang="fr-FR" dirty="0"/>
              <a:t>Cette intégration passe par la création d’un projet. </a:t>
            </a:r>
          </a:p>
        </p:txBody>
      </p:sp>
      <p:pic>
        <p:nvPicPr>
          <p:cNvPr id="3074" name="Picture 2"/>
          <p:cNvPicPr>
            <a:picLocks noChangeAspect="1" noChangeArrowheads="1"/>
          </p:cNvPicPr>
          <p:nvPr/>
        </p:nvPicPr>
        <p:blipFill>
          <a:blip r:embed="rId2"/>
          <a:srcRect/>
          <a:stretch>
            <a:fillRect/>
          </a:stretch>
        </p:blipFill>
        <p:spPr bwMode="auto">
          <a:xfrm>
            <a:off x="5780315" y="2243327"/>
            <a:ext cx="4176713" cy="4391515"/>
          </a:xfrm>
          <a:prstGeom prst="rect">
            <a:avLst/>
          </a:prstGeom>
          <a:noFill/>
          <a:ln w="9525">
            <a:noFill/>
            <a:miter lim="800000"/>
            <a:headEnd/>
            <a:tailEnd/>
          </a:ln>
          <a:effectLst/>
        </p:spPr>
      </p:pic>
      <p:sp>
        <p:nvSpPr>
          <p:cNvPr id="13" name="ZoneTexte 12"/>
          <p:cNvSpPr txBox="1"/>
          <p:nvPr/>
        </p:nvSpPr>
        <p:spPr>
          <a:xfrm>
            <a:off x="2743200" y="3505200"/>
            <a:ext cx="2852057" cy="369332"/>
          </a:xfrm>
          <a:prstGeom prst="rect">
            <a:avLst/>
          </a:prstGeom>
          <a:noFill/>
        </p:spPr>
        <p:txBody>
          <a:bodyPr wrap="square" rtlCol="0">
            <a:spAutoFit/>
          </a:bodyPr>
          <a:lstStyle/>
          <a:p>
            <a:r>
              <a:rPr lang="fr-FR" dirty="0"/>
              <a:t>Et terminer par </a:t>
            </a:r>
            <a:r>
              <a:rPr lang="fr-FR" b="1" dirty="0"/>
              <a:t>« Finish»</a:t>
            </a:r>
          </a:p>
        </p:txBody>
      </p:sp>
    </p:spTree>
    <p:extLst>
      <p:ext uri="{BB962C8B-B14F-4D97-AF65-F5344CB8AC3E}">
        <p14:creationId xmlns:p14="http://schemas.microsoft.com/office/powerpoint/2010/main" val="256104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Installation de </a:t>
            </a:r>
            <a:r>
              <a:rPr lang="fr-FR" sz="3200" dirty="0" err="1"/>
              <a:t>Tomcat</a:t>
            </a: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369332"/>
          </a:xfrm>
          <a:prstGeom prst="rect">
            <a:avLst/>
          </a:prstGeom>
          <a:noFill/>
        </p:spPr>
        <p:txBody>
          <a:bodyPr wrap="square" rtlCol="0">
            <a:spAutoFit/>
          </a:bodyPr>
          <a:lstStyle/>
          <a:p>
            <a:r>
              <a:rPr lang="fr-FR" dirty="0"/>
              <a:t>Intégration de </a:t>
            </a:r>
            <a:r>
              <a:rPr lang="fr-FR" dirty="0" err="1"/>
              <a:t>Tomcat</a:t>
            </a:r>
            <a:r>
              <a:rPr lang="fr-FR" dirty="0"/>
              <a:t> à Eclipse</a:t>
            </a:r>
          </a:p>
        </p:txBody>
      </p:sp>
      <p:pic>
        <p:nvPicPr>
          <p:cNvPr id="4098" name="Picture 2"/>
          <p:cNvPicPr>
            <a:picLocks noChangeAspect="1" noChangeArrowheads="1"/>
          </p:cNvPicPr>
          <p:nvPr/>
        </p:nvPicPr>
        <p:blipFill>
          <a:blip r:embed="rId2"/>
          <a:srcRect r="51508" b="7215"/>
          <a:stretch>
            <a:fillRect/>
          </a:stretch>
        </p:blipFill>
        <p:spPr bwMode="auto">
          <a:xfrm>
            <a:off x="4822371" y="1591442"/>
            <a:ext cx="4212772" cy="5037958"/>
          </a:xfrm>
          <a:prstGeom prst="rect">
            <a:avLst/>
          </a:prstGeom>
          <a:noFill/>
          <a:ln w="9525">
            <a:noFill/>
            <a:miter lim="800000"/>
            <a:headEnd/>
            <a:tailEnd/>
          </a:ln>
          <a:effectLst/>
        </p:spPr>
      </p:pic>
      <p:sp>
        <p:nvSpPr>
          <p:cNvPr id="8" name="ZoneTexte 7"/>
          <p:cNvSpPr txBox="1"/>
          <p:nvPr/>
        </p:nvSpPr>
        <p:spPr>
          <a:xfrm>
            <a:off x="642258" y="2688771"/>
            <a:ext cx="4114800" cy="2585323"/>
          </a:xfrm>
          <a:prstGeom prst="rect">
            <a:avLst/>
          </a:prstGeom>
          <a:noFill/>
        </p:spPr>
        <p:txBody>
          <a:bodyPr wrap="square" rtlCol="0">
            <a:spAutoFit/>
          </a:bodyPr>
          <a:lstStyle/>
          <a:p>
            <a:r>
              <a:rPr lang="fr-FR" dirty="0"/>
              <a:t>Pour savoir que tout s’est bien passé, il faut faire  : </a:t>
            </a:r>
          </a:p>
          <a:p>
            <a:r>
              <a:rPr lang="fr-FR" dirty="0"/>
              <a:t>-</a:t>
            </a:r>
            <a:r>
              <a:rPr lang="fr-FR" b="1" dirty="0"/>
              <a:t>Pointer le Projet &gt; Bouton droit &gt; puis cliquer sur « </a:t>
            </a:r>
            <a:r>
              <a:rPr lang="fr-FR" b="1" dirty="0" err="1"/>
              <a:t>Run</a:t>
            </a:r>
            <a:r>
              <a:rPr lang="fr-FR" b="1" dirty="0"/>
              <a:t> » ou « serveur »</a:t>
            </a:r>
          </a:p>
          <a:p>
            <a:r>
              <a:rPr lang="fr-FR" dirty="0"/>
              <a:t>L’écran qui s’affiche ensuite vous permet de mettre en place votre projet et son serveur en cliquant sur </a:t>
            </a:r>
            <a:r>
              <a:rPr lang="fr-FR" b="1" dirty="0"/>
              <a:t>« finish ».</a:t>
            </a:r>
          </a:p>
        </p:txBody>
      </p:sp>
    </p:spTree>
    <p:extLst>
      <p:ext uri="{BB962C8B-B14F-4D97-AF65-F5344CB8AC3E}">
        <p14:creationId xmlns:p14="http://schemas.microsoft.com/office/powerpoint/2010/main" val="256104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Création d’une page HTML</a:t>
            </a: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3</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a:ln w="0"/>
                <a:solidFill>
                  <a:schemeClr val="accent1"/>
                </a:solidFill>
                <a:effectLst>
                  <a:outerShdw blurRad="38100" dist="25400" dir="5400000" algn="ctr" rotWithShape="0">
                    <a:srgbClr val="6E747A">
                      <a:alpha val="43000"/>
                    </a:srgbClr>
                  </a:outerShdw>
                </a:effectLst>
                <a:latin typeface="+mj-lt"/>
                <a:ea typeface="+mj-ea"/>
                <a:cs typeface="+mj-cs"/>
              </a:rPr>
              <a:t>Outils et environnement</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p>
        </p:txBody>
      </p:sp>
      <p:sp>
        <p:nvSpPr>
          <p:cNvPr id="5" name="ZoneTexte 4"/>
          <p:cNvSpPr txBox="1"/>
          <p:nvPr/>
        </p:nvSpPr>
        <p:spPr>
          <a:xfrm>
            <a:off x="609596" y="1524000"/>
            <a:ext cx="8915400" cy="1754326"/>
          </a:xfrm>
          <a:prstGeom prst="rect">
            <a:avLst/>
          </a:prstGeom>
          <a:noFill/>
        </p:spPr>
        <p:txBody>
          <a:bodyPr wrap="square" rtlCol="0">
            <a:spAutoFit/>
          </a:bodyPr>
          <a:lstStyle/>
          <a:p>
            <a:r>
              <a:rPr lang="fr-FR" dirty="0"/>
              <a:t>Pointer </a:t>
            </a:r>
            <a:r>
              <a:rPr lang="fr-FR" dirty="0" err="1"/>
              <a:t>WebContent</a:t>
            </a:r>
            <a:r>
              <a:rPr lang="fr-FR" dirty="0"/>
              <a:t> puis faites CTRL-N</a:t>
            </a:r>
          </a:p>
          <a:p>
            <a:r>
              <a:rPr lang="fr-FR" dirty="0"/>
              <a:t>Ou vous faites </a:t>
            </a:r>
          </a:p>
          <a:p>
            <a:r>
              <a:rPr lang="fr-FR" dirty="0"/>
              <a:t>	Bouton droit sur Web Content &gt; New &gt; </a:t>
            </a:r>
            <a:r>
              <a:rPr lang="fr-FR" dirty="0" err="1"/>
              <a:t>Other</a:t>
            </a:r>
            <a:endParaRPr lang="fr-FR" dirty="0"/>
          </a:p>
          <a:p>
            <a:r>
              <a:rPr lang="fr-FR" dirty="0"/>
              <a:t>		Ouvrir « Web » et choisir « HTML File » , cliquez sur « suivant » puis </a:t>
            </a:r>
          </a:p>
          <a:p>
            <a:r>
              <a:rPr lang="fr-FR" dirty="0"/>
              <a:t>			Donnez un nom à votre fichier HTML par exemple « Test »</a:t>
            </a:r>
          </a:p>
          <a:p>
            <a:endParaRPr lang="fr-FR" dirty="0"/>
          </a:p>
        </p:txBody>
      </p:sp>
      <p:pic>
        <p:nvPicPr>
          <p:cNvPr id="5122" name="Picture 2"/>
          <p:cNvPicPr>
            <a:picLocks noChangeAspect="1" noChangeArrowheads="1"/>
          </p:cNvPicPr>
          <p:nvPr/>
        </p:nvPicPr>
        <p:blipFill>
          <a:blip r:embed="rId2"/>
          <a:srcRect l="2222" t="29587" r="55854" b="31048"/>
          <a:stretch>
            <a:fillRect/>
          </a:stretch>
        </p:blipFill>
        <p:spPr bwMode="auto">
          <a:xfrm>
            <a:off x="1915886" y="2990451"/>
            <a:ext cx="5347540" cy="3138205"/>
          </a:xfrm>
          <a:prstGeom prst="rect">
            <a:avLst/>
          </a:prstGeom>
          <a:noFill/>
          <a:ln w="9525">
            <a:noFill/>
            <a:miter lim="800000"/>
            <a:headEnd/>
            <a:tailEnd/>
          </a:ln>
          <a:effectLst/>
        </p:spPr>
      </p:pic>
      <p:sp>
        <p:nvSpPr>
          <p:cNvPr id="10" name="ZoneTexte 9"/>
          <p:cNvSpPr txBox="1"/>
          <p:nvPr/>
        </p:nvSpPr>
        <p:spPr>
          <a:xfrm>
            <a:off x="968830" y="6291943"/>
            <a:ext cx="9459684" cy="584775"/>
          </a:xfrm>
          <a:prstGeom prst="rect">
            <a:avLst/>
          </a:prstGeom>
          <a:noFill/>
        </p:spPr>
        <p:txBody>
          <a:bodyPr wrap="square" rtlCol="0">
            <a:spAutoFit/>
          </a:bodyPr>
          <a:lstStyle/>
          <a:p>
            <a:r>
              <a:rPr lang="fr-FR" sz="1600" dirty="0"/>
              <a:t>L’accès à la page se fera via </a:t>
            </a:r>
            <a:r>
              <a:rPr lang="fr-FR" sz="1600" dirty="0">
                <a:hlinkClick r:id="rId3"/>
              </a:rPr>
              <a:t>http://localhost:8080/test/test.html</a:t>
            </a:r>
            <a:r>
              <a:rPr lang="fr-FR" sz="1600" dirty="0"/>
              <a:t> mais nous ne pouvons pas encore avoir le résultat escompté.</a:t>
            </a:r>
          </a:p>
        </p:txBody>
      </p:sp>
    </p:spTree>
    <p:extLst>
      <p:ext uri="{BB962C8B-B14F-4D97-AF65-F5344CB8AC3E}">
        <p14:creationId xmlns:p14="http://schemas.microsoft.com/office/powerpoint/2010/main" val="256104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95945" y="838775"/>
            <a:ext cx="5279570" cy="4616648"/>
          </a:xfrm>
          <a:prstGeom prst="rect">
            <a:avLst/>
          </a:prstGeom>
          <a:noFill/>
        </p:spPr>
        <p:txBody>
          <a:bodyPr wrap="square" rtlCol="0">
            <a:spAutoFit/>
          </a:bodyPr>
          <a:lstStyle/>
          <a:p>
            <a:endParaRPr lang="fr-FR" sz="500" dirty="0"/>
          </a:p>
          <a:p>
            <a:r>
              <a:rPr lang="fr-FR" sz="1700" b="1" dirty="0"/>
              <a:t>Chapitre 1 : Les bases de Java EE</a:t>
            </a:r>
          </a:p>
          <a:p>
            <a:r>
              <a:rPr lang="fr-FR" dirty="0"/>
              <a:t>1.1  Introduction</a:t>
            </a:r>
          </a:p>
          <a:p>
            <a:r>
              <a:rPr lang="fr-FR" dirty="0"/>
              <a:t>1.2  Principe de fonctionnement</a:t>
            </a:r>
          </a:p>
          <a:p>
            <a:r>
              <a:rPr lang="fr-FR" dirty="0"/>
              <a:t>1.3  Modèle MVC</a:t>
            </a:r>
          </a:p>
          <a:p>
            <a:endParaRPr lang="fr-FR" sz="400" dirty="0"/>
          </a:p>
          <a:p>
            <a:r>
              <a:rPr lang="fr-FR" sz="1700" b="1" dirty="0"/>
              <a:t>Chapitre 2 : Retour à Java et HTML</a:t>
            </a:r>
          </a:p>
          <a:p>
            <a:r>
              <a:rPr lang="fr-FR" dirty="0"/>
              <a:t>2.1 Concepts de l’Orienté Objet</a:t>
            </a:r>
          </a:p>
          <a:p>
            <a:r>
              <a:rPr lang="fr-FR" dirty="0"/>
              <a:t>2.2 Structure d’une classe Java</a:t>
            </a:r>
          </a:p>
          <a:p>
            <a:r>
              <a:rPr lang="fr-FR" dirty="0"/>
              <a:t>2.3 Implémentation d’une classe simple JAVA</a:t>
            </a:r>
          </a:p>
          <a:p>
            <a:r>
              <a:rPr lang="fr-FR" dirty="0"/>
              <a:t>2.4 Java et GUI</a:t>
            </a:r>
          </a:p>
          <a:p>
            <a:r>
              <a:rPr lang="fr-FR" dirty="0"/>
              <a:t>2.5 Connexion Java à une Base de données</a:t>
            </a:r>
          </a:p>
          <a:p>
            <a:r>
              <a:rPr lang="fr-FR" dirty="0"/>
              <a:t>2.6 Balises HTML</a:t>
            </a:r>
          </a:p>
          <a:p>
            <a:r>
              <a:rPr lang="fr-FR" dirty="0"/>
              <a:t>2.7 Ecriture d’une page complète HTML </a:t>
            </a:r>
          </a:p>
          <a:p>
            <a:r>
              <a:rPr lang="fr-FR" sz="1700" b="1" dirty="0"/>
              <a:t>Chapitre 3 : Outils et Environnement JEE</a:t>
            </a:r>
          </a:p>
          <a:p>
            <a:r>
              <a:rPr lang="fr-FR" dirty="0"/>
              <a:t>3.1 Installation d’Eclipse</a:t>
            </a:r>
          </a:p>
          <a:p>
            <a:r>
              <a:rPr lang="fr-FR" dirty="0"/>
              <a:t>3.2 Installation de TOMCAT</a:t>
            </a:r>
          </a:p>
          <a:p>
            <a:r>
              <a:rPr lang="fr-FR" dirty="0"/>
              <a:t>3.3 Création d’une page HTML</a:t>
            </a:r>
          </a:p>
        </p:txBody>
      </p:sp>
      <p:sp>
        <p:nvSpPr>
          <p:cNvPr id="3" name="ZoneTexte 2"/>
          <p:cNvSpPr txBox="1"/>
          <p:nvPr/>
        </p:nvSpPr>
        <p:spPr>
          <a:xfrm>
            <a:off x="5497306" y="893210"/>
            <a:ext cx="4702608" cy="2893100"/>
          </a:xfrm>
          <a:prstGeom prst="rect">
            <a:avLst/>
          </a:prstGeom>
          <a:noFill/>
        </p:spPr>
        <p:txBody>
          <a:bodyPr wrap="square" rtlCol="0">
            <a:spAutoFit/>
          </a:bodyPr>
          <a:lstStyle/>
          <a:p>
            <a:endParaRPr lang="fr-FR" sz="500" dirty="0"/>
          </a:p>
          <a:p>
            <a:r>
              <a:rPr lang="fr-FR" sz="1700" b="1" dirty="0"/>
              <a:t>Chapitre 4 : </a:t>
            </a:r>
            <a:r>
              <a:rPr lang="fr-FR" sz="1700" b="1" dirty="0" err="1"/>
              <a:t>Servlet</a:t>
            </a:r>
            <a:endParaRPr lang="fr-FR" sz="1700" b="1" dirty="0"/>
          </a:p>
          <a:p>
            <a:r>
              <a:rPr lang="fr-FR" dirty="0"/>
              <a:t>4.1 Définition et importance</a:t>
            </a:r>
          </a:p>
          <a:p>
            <a:r>
              <a:rPr lang="fr-FR" dirty="0"/>
              <a:t>4.2 Fonctionnement</a:t>
            </a:r>
          </a:p>
          <a:p>
            <a:r>
              <a:rPr lang="fr-FR" dirty="0"/>
              <a:t>4.3 Structure d’une </a:t>
            </a:r>
            <a:r>
              <a:rPr lang="fr-FR" dirty="0" err="1"/>
              <a:t>Servlet</a:t>
            </a:r>
            <a:endParaRPr lang="fr-FR" dirty="0"/>
          </a:p>
          <a:p>
            <a:r>
              <a:rPr lang="fr-FR" dirty="0"/>
              <a:t>4.4 Création d’une </a:t>
            </a:r>
            <a:r>
              <a:rPr lang="fr-FR" dirty="0" err="1"/>
              <a:t>Servlet</a:t>
            </a:r>
            <a:endParaRPr lang="fr-FR" dirty="0"/>
          </a:p>
          <a:p>
            <a:r>
              <a:rPr lang="fr-FR" sz="1700" b="1" dirty="0"/>
              <a:t>Chapitre 5 : JSP</a:t>
            </a:r>
          </a:p>
          <a:p>
            <a:r>
              <a:rPr lang="fr-FR" dirty="0"/>
              <a:t>5.1 Présentation</a:t>
            </a:r>
          </a:p>
          <a:p>
            <a:r>
              <a:rPr lang="fr-FR" dirty="0"/>
              <a:t>5.2 Cycle de vie</a:t>
            </a:r>
          </a:p>
          <a:p>
            <a:r>
              <a:rPr lang="fr-FR" dirty="0"/>
              <a:t>5.3 Création </a:t>
            </a:r>
          </a:p>
          <a:p>
            <a:r>
              <a:rPr lang="fr-FR" sz="1700" b="1" dirty="0"/>
              <a:t>Chapitre 6: Etude de cas</a:t>
            </a:r>
          </a:p>
        </p:txBody>
      </p:sp>
      <p:cxnSp>
        <p:nvCxnSpPr>
          <p:cNvPr id="6" name="Connecteur droit 5"/>
          <p:cNvCxnSpPr/>
          <p:nvPr/>
        </p:nvCxnSpPr>
        <p:spPr>
          <a:xfrm rot="16200000" flipH="1">
            <a:off x="3292928" y="3216731"/>
            <a:ext cx="4278090" cy="43539"/>
          </a:xfrm>
          <a:prstGeom prst="line">
            <a:avLst/>
          </a:prstGeom>
          <a:ln w="793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0714" y="3037114"/>
            <a:ext cx="9285515" cy="711384"/>
          </a:xfrm>
        </p:spPr>
        <p:txBody>
          <a:bodyPr/>
          <a:lstStyle/>
          <a:p>
            <a:pPr algn="ctr"/>
            <a:r>
              <a:rPr lang="fr-FR" sz="3200" b="1" dirty="0">
                <a:ln w="0"/>
                <a:solidFill>
                  <a:schemeClr val="accent1"/>
                </a:solidFill>
                <a:effectLst>
                  <a:outerShdw blurRad="38100" dist="25400" dir="5400000" algn="ctr" rotWithShape="0">
                    <a:srgbClr val="6E747A">
                      <a:alpha val="43000"/>
                    </a:srgbClr>
                  </a:outerShdw>
                </a:effectLst>
              </a:rPr>
              <a:t>Chapitre 4</a:t>
            </a:r>
            <a:r>
              <a:rPr lang="fr-FR" sz="3200" dirty="0">
                <a:ln w="0"/>
                <a:solidFill>
                  <a:schemeClr val="accent1"/>
                </a:solidFill>
                <a:effectLst>
                  <a:outerShdw blurRad="38100" dist="25400" dir="5400000" algn="ctr" rotWithShape="0">
                    <a:srgbClr val="6E747A">
                      <a:alpha val="43000"/>
                    </a:srgbClr>
                  </a:outerShdw>
                </a:effectLst>
              </a:rPr>
              <a:t>. Les </a:t>
            </a:r>
            <a:r>
              <a:rPr lang="fr-FR" sz="3200" dirty="0" err="1">
                <a:ln w="0"/>
                <a:solidFill>
                  <a:schemeClr val="accent1"/>
                </a:solidFill>
                <a:effectLst>
                  <a:outerShdw blurRad="38100" dist="25400" dir="5400000" algn="ctr" rotWithShape="0">
                    <a:srgbClr val="6E747A">
                      <a:alpha val="43000"/>
                    </a:srgbClr>
                  </a:outerShdw>
                </a:effectLst>
              </a:rPr>
              <a:t>servlets</a:t>
            </a:r>
            <a:endParaRPr lang="fr-FR" sz="32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6220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Définition et importance</a:t>
            </a:r>
            <a:br>
              <a:rPr lang="fr-FR" sz="3200" dirty="0"/>
            </a:b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4</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err="1">
                <a:ln w="0"/>
                <a:solidFill>
                  <a:schemeClr val="accent1"/>
                </a:solidFill>
                <a:effectLst>
                  <a:outerShdw blurRad="38100" dist="25400" dir="5400000" algn="ctr" rotWithShape="0">
                    <a:srgbClr val="6E747A">
                      <a:alpha val="43000"/>
                    </a:srgbClr>
                  </a:outerShdw>
                </a:effectLst>
                <a:latin typeface="+mj-lt"/>
                <a:ea typeface="+mj-ea"/>
                <a:cs typeface="+mj-cs"/>
              </a:rPr>
              <a:t>Servlets</a:t>
            </a:r>
            <a:endPar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endParaRPr>
          </a:p>
        </p:txBody>
      </p:sp>
      <p:sp>
        <p:nvSpPr>
          <p:cNvPr id="7" name="ZoneTexte 6"/>
          <p:cNvSpPr txBox="1"/>
          <p:nvPr/>
        </p:nvSpPr>
        <p:spPr>
          <a:xfrm>
            <a:off x="587828" y="1600200"/>
            <a:ext cx="10358078" cy="4647426"/>
          </a:xfrm>
          <a:prstGeom prst="rect">
            <a:avLst/>
          </a:prstGeom>
          <a:noFill/>
        </p:spPr>
        <p:txBody>
          <a:bodyPr wrap="square" rtlCol="0">
            <a:spAutoFit/>
          </a:bodyPr>
          <a:lstStyle/>
          <a:p>
            <a:pPr algn="just"/>
            <a:r>
              <a:rPr lang="fr-FR" sz="2000" dirty="0"/>
              <a:t>La </a:t>
            </a:r>
            <a:r>
              <a:rPr lang="fr-FR" sz="2000" dirty="0" err="1"/>
              <a:t>Servlet</a:t>
            </a:r>
            <a:r>
              <a:rPr lang="fr-FR" sz="2000" dirty="0"/>
              <a:t> est un objet qui permet d’intercepter les requêtes faites par un client, et qui peut personnaliser une réponse en conséquences. Il fournit pour cela des méthodes permettant de scruter les requêtes HTTP. Cet objet n’agit jamais directement sur les données, il faut le voir comme un simple aiguilleur: il intercepte une requête issue d’un client, appelle éventuellement des traitements effectués par le modèle, et ordonne en retour à la vue d’afficher le résultat au client.</a:t>
            </a:r>
          </a:p>
          <a:p>
            <a:pPr algn="just"/>
            <a:endParaRPr lang="fr-FR" dirty="0"/>
          </a:p>
          <a:p>
            <a:pPr algn="just"/>
            <a:r>
              <a:rPr lang="fr-FR" sz="2000" dirty="0"/>
              <a:t>Les </a:t>
            </a:r>
            <a:r>
              <a:rPr lang="fr-FR" sz="2000" dirty="0" err="1"/>
              <a:t>servlets</a:t>
            </a:r>
            <a:r>
              <a:rPr lang="fr-FR" sz="2000" dirty="0"/>
              <a:t> Java ont été crée dans le but de concevoir des pages web dynamiques c’est-à-dire des pages crées lors de la requête (météo, cours de la bourse, enchères) qui incluraient toutes les avantages de Java à savoir:</a:t>
            </a:r>
          </a:p>
          <a:p>
            <a:pPr lvl="1" algn="just">
              <a:buFontTx/>
              <a:buChar char="-"/>
            </a:pPr>
            <a:r>
              <a:rPr lang="fr-FR" sz="2000" dirty="0"/>
              <a:t>La portabilité</a:t>
            </a:r>
          </a:p>
          <a:p>
            <a:pPr lvl="1" algn="just">
              <a:buFontTx/>
              <a:buChar char="-"/>
            </a:pPr>
            <a:r>
              <a:rPr lang="fr-FR" sz="2000" dirty="0"/>
              <a:t>La possibilité de séparer l’application en plusieurs couches.	</a:t>
            </a:r>
          </a:p>
          <a:p>
            <a:pPr lvl="1" algn="just"/>
            <a:r>
              <a:rPr lang="fr-FR" sz="2000" dirty="0"/>
              <a:t>En plus, les </a:t>
            </a:r>
            <a:r>
              <a:rPr lang="fr-FR" sz="2000" dirty="0" err="1"/>
              <a:t>servlets</a:t>
            </a:r>
            <a:r>
              <a:rPr lang="fr-FR" sz="2000" dirty="0"/>
              <a:t> sont supportés sur bon nombre de serveurs (Apache </a:t>
            </a:r>
            <a:r>
              <a:rPr lang="fr-FR" sz="2000" dirty="0" err="1"/>
              <a:t>Tomcat</a:t>
            </a:r>
            <a:r>
              <a:rPr lang="fr-FR" sz="2000" dirty="0"/>
              <a:t>, </a:t>
            </a:r>
            <a:r>
              <a:rPr lang="fr-FR" sz="2000" dirty="0" err="1"/>
              <a:t>Microsot</a:t>
            </a:r>
            <a:r>
              <a:rPr lang="fr-FR" sz="2000" dirty="0"/>
              <a:t> IIS, </a:t>
            </a:r>
            <a:r>
              <a:rPr lang="fr-FR" sz="2000" dirty="0" err="1"/>
              <a:t>WebStar</a:t>
            </a:r>
            <a:r>
              <a:rPr lang="fr-FR" sz="2000" dirty="0"/>
              <a:t>)</a:t>
            </a:r>
          </a:p>
          <a:p>
            <a:pPr algn="just"/>
            <a:endParaRPr lang="fr-FR" dirty="0"/>
          </a:p>
        </p:txBody>
      </p:sp>
    </p:spTree>
    <p:extLst>
      <p:ext uri="{BB962C8B-B14F-4D97-AF65-F5344CB8AC3E}">
        <p14:creationId xmlns:p14="http://schemas.microsoft.com/office/powerpoint/2010/main" val="256104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509990" y="956660"/>
            <a:ext cx="9287153" cy="744775"/>
          </a:xfrm>
        </p:spPr>
        <p:txBody>
          <a:bodyPr/>
          <a:lstStyle/>
          <a:p>
            <a:r>
              <a:rPr lang="fr-FR" sz="3200" dirty="0"/>
              <a:t>Fonctionnement des </a:t>
            </a:r>
            <a:r>
              <a:rPr lang="fr-FR" sz="3200" dirty="0" err="1"/>
              <a:t>servlets</a:t>
            </a:r>
            <a:br>
              <a:rPr lang="fr-FR" sz="3200" dirty="0"/>
            </a:br>
            <a:endParaRPr lang="fr-FR" sz="3200" dirty="0">
              <a:solidFill>
                <a:schemeClr val="accent3">
                  <a:lumMod val="60000"/>
                  <a:lumOff val="40000"/>
                </a:schemeClr>
              </a:solidFill>
            </a:endParaRPr>
          </a:p>
        </p:txBody>
      </p:sp>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4</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a:t>
            </a:r>
            <a:r>
              <a:rPr lang="fr-FR" sz="3200" dirty="0" err="1">
                <a:ln w="0"/>
                <a:solidFill>
                  <a:schemeClr val="accent1"/>
                </a:solidFill>
                <a:effectLst>
                  <a:outerShdw blurRad="38100" dist="25400" dir="5400000" algn="ctr" rotWithShape="0">
                    <a:srgbClr val="6E747A">
                      <a:alpha val="43000"/>
                    </a:srgbClr>
                  </a:outerShdw>
                </a:effectLst>
                <a:latin typeface="+mj-lt"/>
                <a:ea typeface="+mj-ea"/>
                <a:cs typeface="+mj-cs"/>
              </a:rPr>
              <a:t>Servlets</a:t>
            </a:r>
            <a:endPar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endParaRPr>
          </a:p>
        </p:txBody>
      </p:sp>
      <p:pic>
        <p:nvPicPr>
          <p:cNvPr id="5" name="Espace réservé du contenu 6"/>
          <p:cNvPicPr>
            <a:picLocks noGrp="1" noChangeAspect="1"/>
          </p:cNvPicPr>
          <p:nvPr>
            <p:ph sz="half" idx="4294967295"/>
          </p:nvPr>
        </p:nvPicPr>
        <p:blipFill>
          <a:blip r:embed="rId2"/>
          <a:stretch>
            <a:fillRect/>
          </a:stretch>
        </p:blipFill>
        <p:spPr>
          <a:xfrm>
            <a:off x="393800" y="1719944"/>
            <a:ext cx="5779507" cy="3929742"/>
          </a:xfrm>
          <a:prstGeom prst="rect">
            <a:avLst/>
          </a:prstGeom>
        </p:spPr>
      </p:pic>
      <p:sp>
        <p:nvSpPr>
          <p:cNvPr id="8" name="Espace réservé du contenu 5"/>
          <p:cNvSpPr>
            <a:spLocks noGrp="1"/>
          </p:cNvSpPr>
          <p:nvPr>
            <p:ph sz="quarter" idx="4294967295"/>
          </p:nvPr>
        </p:nvSpPr>
        <p:spPr>
          <a:xfrm>
            <a:off x="6228876" y="1697490"/>
            <a:ext cx="4558867" cy="4229101"/>
          </a:xfrm>
          <a:prstGeom prst="rect">
            <a:avLst/>
          </a:prstGeom>
        </p:spPr>
        <p:txBody>
          <a:bodyPr>
            <a:noAutofit/>
          </a:bodyPr>
          <a:lstStyle/>
          <a:p>
            <a:pPr marL="358775" indent="-358775">
              <a:lnSpc>
                <a:spcPct val="90000"/>
              </a:lnSpc>
            </a:pPr>
            <a:r>
              <a:rPr lang="fr-FR" sz="1800" dirty="0">
                <a:latin typeface="Verdana" pitchFamily="34" charset="0"/>
              </a:rPr>
              <a:t>Le serveur Web associe une ou plusieurs </a:t>
            </a:r>
            <a:r>
              <a:rPr lang="fr-FR" sz="1800" dirty="0" err="1">
                <a:latin typeface="Verdana" pitchFamily="34" charset="0"/>
              </a:rPr>
              <a:t>URLs</a:t>
            </a:r>
            <a:r>
              <a:rPr lang="fr-FR" sz="1800" dirty="0">
                <a:latin typeface="Verdana" pitchFamily="34" charset="0"/>
              </a:rPr>
              <a:t> à chaque servlet</a:t>
            </a:r>
          </a:p>
          <a:p>
            <a:pPr marL="609600" indent="-609600">
              <a:lnSpc>
                <a:spcPct val="90000"/>
              </a:lnSpc>
              <a:buNone/>
            </a:pPr>
            <a:endParaRPr lang="fr-FR" sz="700" dirty="0">
              <a:latin typeface="Verdana" pitchFamily="34" charset="0"/>
            </a:endParaRPr>
          </a:p>
          <a:p>
            <a:pPr marL="358775" indent="-358775">
              <a:lnSpc>
                <a:spcPct val="90000"/>
              </a:lnSpc>
            </a:pPr>
            <a:r>
              <a:rPr lang="fr-FR" sz="1800" dirty="0">
                <a:latin typeface="Verdana" pitchFamily="34" charset="0"/>
              </a:rPr>
              <a:t>Lorsque ces </a:t>
            </a:r>
            <a:r>
              <a:rPr lang="fr-FR" sz="1800" dirty="0" err="1">
                <a:latin typeface="Verdana" pitchFamily="34" charset="0"/>
              </a:rPr>
              <a:t>URLs</a:t>
            </a:r>
            <a:r>
              <a:rPr lang="fr-FR" sz="1800" dirty="0">
                <a:latin typeface="Verdana" pitchFamily="34" charset="0"/>
              </a:rPr>
              <a:t> sont appelées via une requête HTTP de l'utilisateur, côté client, le conteneur de servlet (moteur) déclenche la servlet qui s'exécute côté serveur</a:t>
            </a:r>
          </a:p>
          <a:p>
            <a:pPr marL="609600" indent="-609600">
              <a:lnSpc>
                <a:spcPct val="90000"/>
              </a:lnSpc>
              <a:buNone/>
            </a:pPr>
            <a:endParaRPr lang="fr-FR" sz="500" dirty="0">
              <a:latin typeface="Verdana" pitchFamily="34" charset="0"/>
            </a:endParaRPr>
          </a:p>
          <a:p>
            <a:pPr marL="358775" indent="-358775">
              <a:lnSpc>
                <a:spcPct val="90000"/>
              </a:lnSpc>
            </a:pPr>
            <a:r>
              <a:rPr lang="fr-FR" sz="1800" dirty="0">
                <a:latin typeface="Verdana" pitchFamily="34" charset="0"/>
              </a:rPr>
              <a:t>La servlet génère une réponse HTML/XML vers le client en utilisant la logique métier d'EJB ou en interrogeant directement la BD (via API JDBC)</a:t>
            </a:r>
            <a:r>
              <a:rPr lang="fr-FR" sz="1800" dirty="0"/>
              <a:t>.</a:t>
            </a:r>
            <a:endParaRPr lang="fr-FR" sz="1800" dirty="0">
              <a:latin typeface="Verdana" pitchFamily="34" charset="0"/>
            </a:endParaRPr>
          </a:p>
        </p:txBody>
      </p:sp>
    </p:spTree>
    <p:extLst>
      <p:ext uri="{BB962C8B-B14F-4D97-AF65-F5344CB8AC3E}">
        <p14:creationId xmlns:p14="http://schemas.microsoft.com/office/powerpoint/2010/main" val="256104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28566" y="876530"/>
            <a:ext cx="10052564" cy="5755422"/>
          </a:xfrm>
          <a:prstGeom prst="rect">
            <a:avLst/>
          </a:prstGeom>
          <a:noFill/>
        </p:spPr>
        <p:txBody>
          <a:bodyPr wrap="square" rtlCol="0">
            <a:spAutoFit/>
          </a:bodyPr>
          <a:lstStyle/>
          <a:p>
            <a:pPr algn="just"/>
            <a:r>
              <a:rPr lang="fr-FR" dirty="0"/>
              <a:t>Un organisme de sécurité sociale souhaite développer une application gérant des patients, leur médecin traitant et des médecins spécialistes. Une personne est soit un assuré, soit un médecin, un médecin pouvant être malade et être assuré. Un médecin est soit généraliste, soit spécialiste, un généraliste ne pouvant pas être spécialiste et inversement. Un patient a choisi ou non son médecin traitant. Un patient consulte, à une date donnée, un généraliste. Lors des consultations, le généraliste peut ou non prescrire une ou plusieurs consultations chez un spécialiste. Cette application peut être utilisée par l'organisme de sécurité sociale pour inscrire un assuré, enregistrer un médecin traitant pour un assuré, enregistrer des feuilles de maladie et effectuer des remboursements. </a:t>
            </a:r>
          </a:p>
          <a:p>
            <a:pPr algn="just"/>
            <a:r>
              <a:rPr lang="fr-FR" dirty="0"/>
              <a:t>Tout remboursement suit un processus et 100% et 80% pour le généraliste et le spécialiste respectivement ; ce remboursement peut se faire par virement ou cash à la convenance du malade.</a:t>
            </a:r>
          </a:p>
          <a:p>
            <a:pPr algn="just"/>
            <a:r>
              <a:rPr lang="fr-FR" dirty="0"/>
              <a:t>Tout médecin peut également, via l'application, enregistrer une feuille de maladie, prescrire des médicaments et prescrire une consultation chez un spécialiste.</a:t>
            </a:r>
          </a:p>
          <a:p>
            <a:pPr algn="just"/>
            <a:endParaRPr lang="fr-FR" dirty="0"/>
          </a:p>
          <a:p>
            <a:pPr algn="just"/>
            <a:r>
              <a:rPr lang="fr-FR" dirty="0"/>
              <a:t>Travail à faire</a:t>
            </a:r>
          </a:p>
          <a:p>
            <a:pPr algn="just"/>
            <a:endParaRPr lang="fr-FR" sz="400" dirty="0"/>
          </a:p>
          <a:p>
            <a:pPr algn="just"/>
            <a:r>
              <a:rPr lang="fr-FR" dirty="0"/>
              <a:t>1- Modélisation </a:t>
            </a:r>
          </a:p>
          <a:p>
            <a:pPr algn="just"/>
            <a:endParaRPr lang="fr-FR" sz="400" dirty="0"/>
          </a:p>
          <a:p>
            <a:pPr algn="just"/>
            <a:r>
              <a:rPr lang="fr-FR" dirty="0"/>
              <a:t>2-Implémentation en  Java EE</a:t>
            </a:r>
          </a:p>
          <a:p>
            <a:pPr algn="just"/>
            <a:endParaRPr lang="fr-FR" dirty="0"/>
          </a:p>
        </p:txBody>
      </p:sp>
      <p:sp>
        <p:nvSpPr>
          <p:cNvPr id="5" name="Titre 1"/>
          <p:cNvSpPr>
            <a:spLocks noGrp="1"/>
          </p:cNvSpPr>
          <p:nvPr>
            <p:ph type="title"/>
          </p:nvPr>
        </p:nvSpPr>
        <p:spPr>
          <a:xfrm>
            <a:off x="740228" y="206829"/>
            <a:ext cx="9285515" cy="711384"/>
          </a:xfrm>
        </p:spPr>
        <p:txBody>
          <a:bodyPr/>
          <a:lstStyle/>
          <a:p>
            <a:pPr algn="ctr"/>
            <a:r>
              <a:rPr lang="fr-FR" sz="3200" b="1" dirty="0">
                <a:ln w="0"/>
                <a:solidFill>
                  <a:schemeClr val="accent1"/>
                </a:solidFill>
                <a:effectLst>
                  <a:outerShdw blurRad="38100" dist="25400" dir="5400000" algn="ctr" rotWithShape="0">
                    <a:srgbClr val="6E747A">
                      <a:alpha val="43000"/>
                    </a:srgbClr>
                  </a:outerShdw>
                </a:effectLst>
              </a:rPr>
              <a:t>Chapitre 6</a:t>
            </a:r>
            <a:r>
              <a:rPr lang="fr-FR" sz="3200" dirty="0">
                <a:ln w="0"/>
                <a:solidFill>
                  <a:schemeClr val="accent1"/>
                </a:solidFill>
                <a:effectLst>
                  <a:outerShdw blurRad="38100" dist="25400" dir="5400000" algn="ctr" rotWithShape="0">
                    <a:srgbClr val="6E747A">
                      <a:alpha val="43000"/>
                    </a:srgbClr>
                  </a:outerShdw>
                </a:effectLst>
              </a:rPr>
              <a:t>. Etude de cas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62001" y="250371"/>
            <a:ext cx="9579428" cy="538609"/>
          </a:xfrm>
          <a:prstGeom prst="rect">
            <a:avLst/>
          </a:prstGeom>
          <a:noFill/>
        </p:spPr>
        <p:txBody>
          <a:bodyPr wrap="square" rtlCol="0">
            <a:spAutoFit/>
          </a:bodyPr>
          <a:lstStyle/>
          <a:p>
            <a:r>
              <a:rPr lang="fr-FR" sz="2400" b="1" dirty="0"/>
              <a:t>Déroulement du cours</a:t>
            </a:r>
          </a:p>
          <a:p>
            <a:endParaRPr lang="fr-FR" sz="500" dirty="0"/>
          </a:p>
        </p:txBody>
      </p:sp>
      <p:sp>
        <p:nvSpPr>
          <p:cNvPr id="3" name="ZoneTexte 2"/>
          <p:cNvSpPr txBox="1"/>
          <p:nvPr/>
        </p:nvSpPr>
        <p:spPr>
          <a:xfrm>
            <a:off x="838200" y="936172"/>
            <a:ext cx="8850086" cy="2862322"/>
          </a:xfrm>
          <a:prstGeom prst="rect">
            <a:avLst/>
          </a:prstGeom>
          <a:noFill/>
        </p:spPr>
        <p:txBody>
          <a:bodyPr wrap="square" rtlCol="0">
            <a:spAutoFit/>
          </a:bodyPr>
          <a:lstStyle/>
          <a:p>
            <a:pPr>
              <a:lnSpc>
                <a:spcPct val="200000"/>
              </a:lnSpc>
              <a:buFont typeface="Wingdings" pitchFamily="2" charset="2"/>
              <a:buChar char="q"/>
            </a:pPr>
            <a:r>
              <a:rPr lang="fr-FR" dirty="0"/>
              <a:t>Séance 1 : Présentation générale et définition du Projet</a:t>
            </a:r>
          </a:p>
          <a:p>
            <a:pPr>
              <a:lnSpc>
                <a:spcPct val="200000"/>
              </a:lnSpc>
              <a:buFont typeface="Wingdings" pitchFamily="2" charset="2"/>
              <a:buChar char="q"/>
            </a:pPr>
            <a:r>
              <a:rPr lang="fr-FR" dirty="0"/>
              <a:t> Séance 2 : Contrôle Mi-Parcours du Projet</a:t>
            </a:r>
          </a:p>
          <a:p>
            <a:pPr>
              <a:lnSpc>
                <a:spcPct val="200000"/>
              </a:lnSpc>
              <a:buFont typeface="Wingdings" pitchFamily="2" charset="2"/>
              <a:buChar char="q"/>
            </a:pPr>
            <a:r>
              <a:rPr lang="fr-FR" dirty="0"/>
              <a:t> Séance 3 : Test</a:t>
            </a:r>
          </a:p>
          <a:p>
            <a:pPr>
              <a:lnSpc>
                <a:spcPct val="200000"/>
              </a:lnSpc>
              <a:buFont typeface="Wingdings" pitchFamily="2" charset="2"/>
              <a:buChar char="q"/>
            </a:pPr>
            <a:r>
              <a:rPr lang="fr-FR" dirty="0"/>
              <a:t> Séance 4: Présentation des projets</a:t>
            </a:r>
          </a:p>
          <a:p>
            <a:pPr>
              <a:lnSpc>
                <a:spcPct val="200000"/>
              </a:lnSpc>
              <a:buFont typeface="Wingdings" pitchFamily="2" charset="2"/>
              <a:buChar char="q"/>
            </a:pPr>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0714" y="3037114"/>
            <a:ext cx="10243457" cy="711384"/>
          </a:xfrm>
        </p:spPr>
        <p:txBody>
          <a:bodyPr/>
          <a:lstStyle/>
          <a:p>
            <a:r>
              <a:rPr lang="fr-FR" sz="3200" b="1" dirty="0">
                <a:ln w="0"/>
                <a:solidFill>
                  <a:schemeClr val="accent1"/>
                </a:solidFill>
                <a:effectLst>
                  <a:outerShdw blurRad="38100" dist="25400" dir="5400000" algn="ctr" rotWithShape="0">
                    <a:srgbClr val="6E747A">
                      <a:alpha val="43000"/>
                    </a:srgbClr>
                  </a:outerShdw>
                </a:effectLst>
              </a:rPr>
              <a:t>Chapitre 1</a:t>
            </a:r>
            <a:r>
              <a:rPr lang="fr-FR" sz="3200" dirty="0">
                <a:ln w="0"/>
                <a:solidFill>
                  <a:schemeClr val="accent1"/>
                </a:solidFill>
                <a:effectLst>
                  <a:outerShdw blurRad="38100" dist="25400" dir="5400000" algn="ctr" rotWithShape="0">
                    <a:srgbClr val="6E747A">
                      <a:alpha val="43000"/>
                    </a:srgbClr>
                  </a:outerShdw>
                </a:effectLst>
              </a:rPr>
              <a:t>. Les bases du développement Java EE </a:t>
            </a:r>
          </a:p>
        </p:txBody>
      </p:sp>
    </p:spTree>
    <p:extLst>
      <p:ext uri="{BB962C8B-B14F-4D97-AF65-F5344CB8AC3E}">
        <p14:creationId xmlns:p14="http://schemas.microsoft.com/office/powerpoint/2010/main" val="412622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9990" y="956660"/>
            <a:ext cx="4562753" cy="744775"/>
          </a:xfrm>
        </p:spPr>
        <p:txBody>
          <a:bodyPr/>
          <a:lstStyle/>
          <a:p>
            <a:r>
              <a:rPr lang="fr-FR" sz="3200" dirty="0"/>
              <a:t>INTRODUCTION</a:t>
            </a:r>
          </a:p>
        </p:txBody>
      </p:sp>
      <p:sp>
        <p:nvSpPr>
          <p:cNvPr id="3" name="Espace réservé du contenu 2"/>
          <p:cNvSpPr>
            <a:spLocks noGrp="1"/>
          </p:cNvSpPr>
          <p:nvPr>
            <p:ph idx="1"/>
          </p:nvPr>
        </p:nvSpPr>
        <p:spPr>
          <a:xfrm>
            <a:off x="597567" y="1564534"/>
            <a:ext cx="9874490" cy="2506724"/>
          </a:xfrm>
        </p:spPr>
        <p:txBody>
          <a:bodyPr>
            <a:noAutofit/>
          </a:bodyPr>
          <a:lstStyle/>
          <a:p>
            <a:pPr marL="0" indent="0" algn="just">
              <a:buNone/>
            </a:pPr>
            <a:r>
              <a:rPr lang="fr-FR" sz="2400" dirty="0"/>
              <a:t>Les outils de développement web sont de plus en plus nombreux aujourd’hui. Le choix d’un outil par rapport à un autre est basé sur les facilités que procure ce dernier. C’est dans cette logique que naquit la Java EE ( Java Enterprise Edition) qui propose de nombreuses technologies et API pour la création de sites web dynamiques. Parmi ces API nous distinguons </a:t>
            </a:r>
            <a:r>
              <a:rPr lang="fr-FR" sz="2400" b="1" dirty="0"/>
              <a:t>Servlet et JSP</a:t>
            </a:r>
            <a:r>
              <a:rPr lang="fr-FR" sz="2400" dirty="0"/>
              <a:t>.  Il sera question pour nous dans ce cours de mettre un accent sur ces deux API pour le développement des sites web avec du JAVA (développement en Java EE).</a:t>
            </a:r>
          </a:p>
        </p:txBody>
      </p:sp>
      <p:sp>
        <p:nvSpPr>
          <p:cNvPr id="5"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Tree>
    <p:extLst>
      <p:ext uri="{BB962C8B-B14F-4D97-AF65-F5344CB8AC3E}">
        <p14:creationId xmlns:p14="http://schemas.microsoft.com/office/powerpoint/2010/main" val="203722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7" name="Espace réservé du contenu 2"/>
          <p:cNvSpPr txBox="1">
            <a:spLocks/>
          </p:cNvSpPr>
          <p:nvPr/>
        </p:nvSpPr>
        <p:spPr>
          <a:xfrm>
            <a:off x="530194" y="1837265"/>
            <a:ext cx="9729912" cy="4204307"/>
          </a:xfrm>
          <a:prstGeom prst="rect">
            <a:avLst/>
          </a:prstGeom>
        </p:spPr>
        <p:txBody>
          <a:bodyPr vert="horz" lIns="91440" tIns="45720" rIns="91440" bIns="45720" rtlCol="0" anchor="t">
            <a:normAutofit fontScale="85000" lnSpcReduction="10000"/>
          </a:bodyPr>
          <a:lstStyle/>
          <a:p>
            <a:pPr algn="just">
              <a:spcBef>
                <a:spcPts val="1000"/>
              </a:spcBef>
              <a:buClr>
                <a:schemeClr val="accent1"/>
              </a:buClr>
              <a:buSzPct val="80000"/>
              <a:buFont typeface="Wingdings" pitchFamily="2" charset="2"/>
              <a:buChar char="q"/>
            </a:pPr>
            <a:r>
              <a:rPr lang="fr-FR" sz="2600" dirty="0">
                <a:latin typeface="+mj-lt"/>
                <a:ea typeface="+mj-ea"/>
                <a:cs typeface="+mj-cs"/>
              </a:rPr>
              <a:t>Le java </a:t>
            </a:r>
            <a:r>
              <a:rPr lang="fr-FR" sz="2600" dirty="0" err="1">
                <a:latin typeface="+mj-lt"/>
                <a:ea typeface="+mj-ea"/>
                <a:cs typeface="+mj-cs"/>
              </a:rPr>
              <a:t>enterprise</a:t>
            </a:r>
            <a:r>
              <a:rPr lang="fr-FR" sz="2600" dirty="0">
                <a:latin typeface="+mj-lt"/>
                <a:ea typeface="+mj-ea"/>
                <a:cs typeface="+mj-cs"/>
              </a:rPr>
              <a:t> </a:t>
            </a:r>
            <a:r>
              <a:rPr lang="fr-FR" sz="2600" dirty="0" err="1">
                <a:latin typeface="+mj-lt"/>
                <a:ea typeface="+mj-ea"/>
                <a:cs typeface="+mj-cs"/>
              </a:rPr>
              <a:t>edition</a:t>
            </a:r>
            <a:r>
              <a:rPr lang="fr-FR" sz="2600" dirty="0">
                <a:latin typeface="+mj-lt"/>
                <a:ea typeface="+mj-ea"/>
                <a:cs typeface="+mj-cs"/>
              </a:rPr>
              <a:t> A été crée pour le développement d’applications d’entreprises. Ses spécifications ont été pensées afin, notamment de faciliter le travail en équipe sur un même projet.</a:t>
            </a: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fr-FR" sz="2600" b="0" i="0" u="none" strike="noStrike" kern="1200" spc="0" normalizeH="0" baseline="0" noProof="0" dirty="0">
                <a:ln>
                  <a:noFill/>
                </a:ln>
                <a:effectLst/>
                <a:uLnTx/>
                <a:uFillTx/>
                <a:latin typeface="+mj-lt"/>
                <a:ea typeface="+mj-ea"/>
                <a:cs typeface="+mj-cs"/>
              </a:rPr>
              <a:t> </a:t>
            </a:r>
          </a:p>
          <a:p>
            <a:pPr algn="just">
              <a:spcBef>
                <a:spcPts val="1000"/>
              </a:spcBef>
              <a:buClr>
                <a:schemeClr val="accent1"/>
              </a:buClr>
              <a:buSzPct val="80000"/>
              <a:buFont typeface="Wingdings" pitchFamily="2" charset="2"/>
              <a:buChar char="q"/>
            </a:pPr>
            <a:r>
              <a:rPr lang="fr-FR" sz="2600" dirty="0">
                <a:latin typeface="+mj-lt"/>
                <a:ea typeface="+mj-ea"/>
                <a:cs typeface="+mj-cs"/>
              </a:rPr>
              <a:t>JEE Permet de développer des sites web solide. Il est basé sur le langage de développement JAVA. En fait </a:t>
            </a:r>
            <a:r>
              <a:rPr lang="fr-FR" sz="2600" b="1" dirty="0">
                <a:latin typeface="+mj-lt"/>
                <a:ea typeface="+mj-ea"/>
                <a:cs typeface="+mj-cs"/>
              </a:rPr>
              <a:t>c'est Java SE </a:t>
            </a:r>
            <a:r>
              <a:rPr lang="fr-FR" sz="2600" dirty="0">
                <a:latin typeface="+mj-lt"/>
                <a:ea typeface="+mj-ea"/>
                <a:cs typeface="+mj-cs"/>
              </a:rPr>
              <a:t>avec plus des fonctionnalités, qui lui offre la puissance pour le développement d'applications Web</a:t>
            </a:r>
          </a:p>
          <a:p>
            <a:pPr lvl="0" algn="just">
              <a:spcBef>
                <a:spcPts val="1000"/>
              </a:spcBef>
              <a:buClr>
                <a:schemeClr val="accent1"/>
              </a:buClr>
              <a:buSzPct val="80000"/>
            </a:pPr>
            <a:endParaRPr lang="fr-FR" sz="2600" dirty="0">
              <a:latin typeface="+mj-lt"/>
              <a:ea typeface="+mj-ea"/>
              <a:cs typeface="+mj-cs"/>
            </a:endParaRPr>
          </a:p>
          <a:p>
            <a:pPr algn="just">
              <a:lnSpc>
                <a:spcPct val="90000"/>
              </a:lnSpc>
              <a:spcBef>
                <a:spcPts val="1000"/>
              </a:spcBef>
              <a:buClr>
                <a:schemeClr val="accent1"/>
              </a:buClr>
              <a:buSzPct val="80000"/>
              <a:buFont typeface="Wingdings" pitchFamily="2" charset="2"/>
              <a:buChar char="q"/>
            </a:pPr>
            <a:r>
              <a:rPr lang="fr-FR" sz="2600" dirty="0">
                <a:latin typeface="+mj-lt"/>
                <a:ea typeface="+mj-ea"/>
                <a:cs typeface="+mj-cs"/>
              </a:rPr>
              <a:t>JEE est utilisé aujourd'hui pour réaliser des applications Web robuste, solide et bien structurée. Il est une plateforme de développement d'application Web comparable à </a:t>
            </a:r>
            <a:r>
              <a:rPr lang="fr-FR" sz="2600" b="1" dirty="0">
                <a:latin typeface="+mj-lt"/>
                <a:ea typeface="+mj-ea"/>
                <a:cs typeface="+mj-cs"/>
              </a:rPr>
              <a:t>PHP, </a:t>
            </a:r>
            <a:r>
              <a:rPr lang="fr-FR" sz="2600" b="1" dirty="0" err="1">
                <a:latin typeface="+mj-lt"/>
                <a:ea typeface="+mj-ea"/>
                <a:cs typeface="+mj-cs"/>
              </a:rPr>
              <a:t>ASP.Net</a:t>
            </a:r>
            <a:r>
              <a:rPr lang="fr-FR" sz="2600" b="1" dirty="0">
                <a:latin typeface="+mj-lt"/>
                <a:ea typeface="+mj-ea"/>
                <a:cs typeface="+mj-cs"/>
              </a:rPr>
              <a:t>, DJANGO, RAILS</a:t>
            </a:r>
            <a:r>
              <a:rPr lang="fr-FR" sz="2600" dirty="0">
                <a:latin typeface="+mj-lt"/>
                <a:ea typeface="+mj-ea"/>
                <a:cs typeface="+mj-cs"/>
              </a:rPr>
              <a:t>.</a:t>
            </a: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5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5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2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2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2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fr-FR" sz="2000" b="0" i="0" u="none" strike="noStrike" kern="1200" spc="0" normalizeH="0" baseline="0" noProof="0" dirty="0">
              <a:ln>
                <a:noFill/>
              </a:ln>
              <a:effectLst/>
              <a:uLnTx/>
              <a:uFillTx/>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lang="fr-FR" sz="2000" dirty="0">
              <a:latin typeface="+mj-lt"/>
              <a:ea typeface="+mj-ea"/>
              <a:cs typeface="+mj-cs"/>
            </a:endParaRPr>
          </a:p>
          <a:p>
            <a:pPr marL="0" marR="0" lvl="0" indent="0" algn="just"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fr-FR" sz="2000" b="0" i="0" u="none" strike="noStrike" kern="1200" spc="0" normalizeH="0" baseline="0" noProof="0" dirty="0">
              <a:ln>
                <a:noFill/>
              </a:ln>
              <a:effectLst/>
              <a:uLnTx/>
              <a:uFillTx/>
              <a:latin typeface="+mj-lt"/>
              <a:ea typeface="+mj-ea"/>
              <a:cs typeface="+mj-cs"/>
            </a:endParaRPr>
          </a:p>
        </p:txBody>
      </p:sp>
      <p:sp>
        <p:nvSpPr>
          <p:cNvPr id="8" name="Titre 1"/>
          <p:cNvSpPr>
            <a:spLocks noGrp="1"/>
          </p:cNvSpPr>
          <p:nvPr>
            <p:ph type="title"/>
          </p:nvPr>
        </p:nvSpPr>
        <p:spPr>
          <a:xfrm>
            <a:off x="509990" y="956660"/>
            <a:ext cx="5934353" cy="744775"/>
          </a:xfrm>
        </p:spPr>
        <p:txBody>
          <a:bodyPr/>
          <a:lstStyle/>
          <a:p>
            <a:r>
              <a:rPr lang="fr-FR" sz="3200" dirty="0"/>
              <a:t>Qu’est-ce que JAVA EE</a:t>
            </a:r>
          </a:p>
        </p:txBody>
      </p:sp>
    </p:spTree>
    <p:extLst>
      <p:ext uri="{BB962C8B-B14F-4D97-AF65-F5344CB8AC3E}">
        <p14:creationId xmlns:p14="http://schemas.microsoft.com/office/powerpoint/2010/main" val="202286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11953" y="1571108"/>
            <a:ext cx="9729476" cy="4063210"/>
          </a:xfrm>
        </p:spPr>
        <p:txBody>
          <a:bodyPr>
            <a:normAutofit/>
          </a:bodyPr>
          <a:lstStyle/>
          <a:p>
            <a:pPr marL="0" indent="0" algn="just">
              <a:buNone/>
            </a:pPr>
            <a:r>
              <a:rPr lang="fr-FR" sz="2500" dirty="0"/>
              <a:t>La plupart des applications web ou les sites web sont basées sur l’architecture client-serveur. La communication entre ces deux entités se fait via le protocole HTTP. Côté client, c’est le navigateur qui se charge de cette communication et côté serveur il s’agit d’une entité nommée le serveur HTTP. Lorsqu’une requête est envoyée au serveur, son contenu doit être traité et une réponse doit être éventuellement envoyée au client. L’entité qui gère ce traitement s’appelle un serveur  d’applications.</a:t>
            </a:r>
          </a:p>
          <a:p>
            <a:pPr marL="0" indent="0">
              <a:buNone/>
            </a:pPr>
            <a:endParaRPr lang="fr-FR" dirty="0"/>
          </a:p>
        </p:txBody>
      </p:sp>
      <p:sp>
        <p:nvSpPr>
          <p:cNvPr id="10"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11" name="Titre 1"/>
          <p:cNvSpPr>
            <a:spLocks noGrp="1"/>
          </p:cNvSpPr>
          <p:nvPr>
            <p:ph type="title"/>
          </p:nvPr>
        </p:nvSpPr>
        <p:spPr>
          <a:xfrm>
            <a:off x="509990" y="956660"/>
            <a:ext cx="5934353" cy="744775"/>
          </a:xfrm>
        </p:spPr>
        <p:txBody>
          <a:bodyPr/>
          <a:lstStyle/>
          <a:p>
            <a:r>
              <a:rPr lang="fr-FR" sz="3200" dirty="0"/>
              <a:t>Principe de fonctionnement</a:t>
            </a:r>
          </a:p>
        </p:txBody>
      </p:sp>
    </p:spTree>
    <p:extLst>
      <p:ext uri="{BB962C8B-B14F-4D97-AF65-F5344CB8AC3E}">
        <p14:creationId xmlns:p14="http://schemas.microsoft.com/office/powerpoint/2010/main" val="115861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587829" y="1600200"/>
            <a:ext cx="9884228" cy="2015936"/>
          </a:xfrm>
          <a:prstGeom prst="rect">
            <a:avLst/>
          </a:prstGeom>
          <a:noFill/>
        </p:spPr>
        <p:txBody>
          <a:bodyPr wrap="square" rtlCol="0">
            <a:spAutoFit/>
          </a:bodyPr>
          <a:lstStyle/>
          <a:p>
            <a:pPr lvl="0" algn="just">
              <a:spcBef>
                <a:spcPts val="1000"/>
              </a:spcBef>
              <a:buClr>
                <a:schemeClr val="accent1"/>
              </a:buClr>
              <a:buSzPct val="80000"/>
            </a:pPr>
            <a:r>
              <a:rPr lang="fr-FR" sz="2000" dirty="0"/>
              <a:t>Que ce passe t-il lorsqu'on va visiter un site codé en JEE ? </a:t>
            </a:r>
          </a:p>
          <a:p>
            <a:pPr lvl="0" algn="just">
              <a:spcBef>
                <a:spcPts val="1000"/>
              </a:spcBef>
              <a:buClr>
                <a:schemeClr val="accent1"/>
              </a:buClr>
              <a:buSzPct val="80000"/>
              <a:buFont typeface="Wingdings" pitchFamily="2" charset="2"/>
              <a:buChar char="q"/>
            </a:pPr>
            <a:r>
              <a:rPr lang="fr-FR" sz="2000" dirty="0"/>
              <a:t>Le visiteur saisi l'URL dans son navigateur, </a:t>
            </a:r>
          </a:p>
          <a:p>
            <a:pPr lvl="0" algn="just">
              <a:spcBef>
                <a:spcPts val="1000"/>
              </a:spcBef>
              <a:buClr>
                <a:schemeClr val="accent1"/>
              </a:buClr>
              <a:buSzPct val="80000"/>
              <a:buFont typeface="Wingdings" pitchFamily="2" charset="2"/>
              <a:buChar char="q"/>
            </a:pPr>
            <a:r>
              <a:rPr lang="fr-FR" sz="2000" dirty="0"/>
              <a:t>Le navigateur envoi l'URL au serveur on parle de requête HTTP</a:t>
            </a:r>
          </a:p>
          <a:p>
            <a:pPr lvl="0" algn="just">
              <a:spcBef>
                <a:spcPts val="1000"/>
              </a:spcBef>
              <a:buClr>
                <a:schemeClr val="accent1"/>
              </a:buClr>
              <a:buSzPct val="80000"/>
              <a:buFont typeface="Wingdings" pitchFamily="2" charset="2"/>
              <a:buChar char="q"/>
            </a:pPr>
            <a:r>
              <a:rPr lang="fr-FR" sz="2000" dirty="0"/>
              <a:t>Le serveur effectue le traitement nécessaire puis génère une page HTML puis retourne une réponse HTTP</a:t>
            </a:r>
          </a:p>
        </p:txBody>
      </p:sp>
      <p:sp>
        <p:nvSpPr>
          <p:cNvPr id="8" name="Titre 1"/>
          <p:cNvSpPr txBox="1">
            <a:spLocks/>
          </p:cNvSpPr>
          <p:nvPr/>
        </p:nvSpPr>
        <p:spPr>
          <a:xfrm>
            <a:off x="348343" y="152400"/>
            <a:ext cx="10243457" cy="711384"/>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1"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Chapitre 1</a:t>
            </a:r>
            <a:r>
              <a:rPr kumimoji="0" lang="fr-FR" sz="3200" b="0" i="0" u="none" strike="noStrike" kern="1200" cap="none" spc="0" normalizeH="0" baseline="0" noProof="0" dirty="0">
                <a:ln w="0"/>
                <a:solidFill>
                  <a:schemeClr val="accent1"/>
                </a:solidFill>
                <a:effectLst>
                  <a:outerShdw blurRad="38100" dist="25400" dir="5400000" algn="ctr" rotWithShape="0">
                    <a:srgbClr val="6E747A">
                      <a:alpha val="43000"/>
                    </a:srgbClr>
                  </a:outerShdw>
                </a:effectLst>
                <a:uLnTx/>
                <a:uFillTx/>
                <a:latin typeface="+mj-lt"/>
                <a:ea typeface="+mj-ea"/>
                <a:cs typeface="+mj-cs"/>
              </a:rPr>
              <a:t>. Les bases du développement Java EE </a:t>
            </a:r>
          </a:p>
        </p:txBody>
      </p:sp>
      <p:sp>
        <p:nvSpPr>
          <p:cNvPr id="9" name="Titre 1"/>
          <p:cNvSpPr>
            <a:spLocks noGrp="1"/>
          </p:cNvSpPr>
          <p:nvPr>
            <p:ph type="title"/>
          </p:nvPr>
        </p:nvSpPr>
        <p:spPr>
          <a:xfrm>
            <a:off x="509990" y="956660"/>
            <a:ext cx="5934353" cy="744775"/>
          </a:xfrm>
        </p:spPr>
        <p:txBody>
          <a:bodyPr/>
          <a:lstStyle/>
          <a:p>
            <a:r>
              <a:rPr lang="fr-FR" sz="3200" dirty="0"/>
              <a:t>Principe de fonctionnement</a:t>
            </a:r>
          </a:p>
        </p:txBody>
      </p:sp>
      <p:sp>
        <p:nvSpPr>
          <p:cNvPr id="10" name="ZoneTexte 9"/>
          <p:cNvSpPr txBox="1"/>
          <p:nvPr/>
        </p:nvSpPr>
        <p:spPr>
          <a:xfrm>
            <a:off x="707571" y="6074229"/>
            <a:ext cx="9056915" cy="369332"/>
          </a:xfrm>
          <a:prstGeom prst="rect">
            <a:avLst/>
          </a:prstGeom>
          <a:noFill/>
        </p:spPr>
        <p:txBody>
          <a:bodyPr wrap="square" rtlCol="0">
            <a:spAutoFit/>
          </a:bodyPr>
          <a:lstStyle/>
          <a:p>
            <a:pPr lvl="0"/>
            <a:r>
              <a:rPr lang="fr-FR" dirty="0"/>
              <a:t>Java EE est essentiellement basé sur ce vocabulaire.</a:t>
            </a:r>
          </a:p>
        </p:txBody>
      </p:sp>
      <p:pic>
        <p:nvPicPr>
          <p:cNvPr id="11" name="Picture 2"/>
          <p:cNvPicPr>
            <a:picLocks noChangeAspect="1" noChangeArrowheads="1"/>
          </p:cNvPicPr>
          <p:nvPr/>
        </p:nvPicPr>
        <p:blipFill>
          <a:blip r:embed="rId2"/>
          <a:srcRect l="49593" t="41236" r="9837" b="33398"/>
          <a:stretch>
            <a:fillRect/>
          </a:stretch>
        </p:blipFill>
        <p:spPr bwMode="auto">
          <a:xfrm>
            <a:off x="2663815" y="3726102"/>
            <a:ext cx="3902926" cy="2174487"/>
          </a:xfrm>
          <a:prstGeom prst="rect">
            <a:avLst/>
          </a:prstGeom>
          <a:noFill/>
          <a:ln w="9525">
            <a:noFill/>
            <a:miter lim="800000"/>
            <a:headEnd/>
            <a:tailEnd/>
          </a:ln>
          <a:effectLst/>
        </p:spPr>
      </p:pic>
    </p:spTree>
    <p:extLst>
      <p:ext uri="{BB962C8B-B14F-4D97-AF65-F5344CB8AC3E}">
        <p14:creationId xmlns:p14="http://schemas.microsoft.com/office/powerpoint/2010/main" val="2561043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3568</TotalTime>
  <Words>1883</Words>
  <Application>Microsoft Office PowerPoint</Application>
  <PresentationFormat>Widescreen</PresentationFormat>
  <Paragraphs>213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Ion</vt:lpstr>
      <vt:lpstr>POO - Avancée</vt:lpstr>
      <vt:lpstr>Objectif globale</vt:lpstr>
      <vt:lpstr>PowerPoint Presentation</vt:lpstr>
      <vt:lpstr>PowerPoint Presentation</vt:lpstr>
      <vt:lpstr>Chapitre 1. Les bases du développement Java EE </vt:lpstr>
      <vt:lpstr>INTRODUCTION</vt:lpstr>
      <vt:lpstr>Qu’est-ce que JAVA EE</vt:lpstr>
      <vt:lpstr>Principe de fonctionnement</vt:lpstr>
      <vt:lpstr>Principe de fonctionnement</vt:lpstr>
      <vt:lpstr>Principe de fonctionnement ----Détails</vt:lpstr>
      <vt:lpstr>Principe de fonctionnement ----Détails</vt:lpstr>
      <vt:lpstr>Principe de fonctionnement ----Détails</vt:lpstr>
      <vt:lpstr>Principe de fonctionnement ----Détails</vt:lpstr>
      <vt:lpstr>Principe de fonctionnement ----Détails</vt:lpstr>
      <vt:lpstr>Modèle MVC</vt:lpstr>
      <vt:lpstr>Modèle MVC [voir cours créer votre web jee au www.siteduzero.com] </vt:lpstr>
      <vt:lpstr>Chapitre 2. Retour à JAVA et HTML</vt:lpstr>
      <vt:lpstr>Chapitre 3. Outils et environnement</vt:lpstr>
      <vt:lpstr>Installation de Eclipse</vt:lpstr>
      <vt:lpstr>Installation de Eclipse</vt:lpstr>
      <vt:lpstr>Installation de Eclipse</vt:lpstr>
      <vt:lpstr>Installation de Tomcat</vt:lpstr>
      <vt:lpstr>Installation de Tomcat</vt:lpstr>
      <vt:lpstr>Installation de Tomcat</vt:lpstr>
      <vt:lpstr>Installation de Tomcat</vt:lpstr>
      <vt:lpstr>Installation de Tomcat</vt:lpstr>
      <vt:lpstr>Installation de Tomcat</vt:lpstr>
      <vt:lpstr>Installation de Tomcat</vt:lpstr>
      <vt:lpstr>Création d’une page HTML</vt:lpstr>
      <vt:lpstr>Chapitre 4. Les servlets</vt:lpstr>
      <vt:lpstr>Définition et importance </vt:lpstr>
      <vt:lpstr>Fonctionnement des servlets </vt:lpstr>
      <vt:lpstr>Chapitre 6. Etude de 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SERVLETS</dc:title>
  <dc:creator>FRANCINE</dc:creator>
  <cp:lastModifiedBy>stevepenio69@gmail.com</cp:lastModifiedBy>
  <cp:revision>63</cp:revision>
  <dcterms:created xsi:type="dcterms:W3CDTF">2017-03-19T16:05:25Z</dcterms:created>
  <dcterms:modified xsi:type="dcterms:W3CDTF">2021-01-25T14:01:16Z</dcterms:modified>
</cp:coreProperties>
</file>